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7" r:id="rId2"/>
    <p:sldId id="478" r:id="rId3"/>
    <p:sldId id="476" r:id="rId4"/>
    <p:sldId id="480" r:id="rId5"/>
    <p:sldId id="477" r:id="rId6"/>
    <p:sldId id="482" r:id="rId7"/>
    <p:sldId id="485" r:id="rId8"/>
    <p:sldId id="483" r:id="rId9"/>
    <p:sldId id="484" r:id="rId10"/>
    <p:sldId id="486" r:id="rId11"/>
    <p:sldId id="487" r:id="rId12"/>
    <p:sldId id="488" r:id="rId13"/>
    <p:sldId id="490" r:id="rId14"/>
    <p:sldId id="491" r:id="rId15"/>
    <p:sldId id="489" r:id="rId16"/>
    <p:sldId id="500" r:id="rId17"/>
    <p:sldId id="502" r:id="rId18"/>
    <p:sldId id="505" r:id="rId19"/>
    <p:sldId id="506" r:id="rId20"/>
    <p:sldId id="507" r:id="rId21"/>
    <p:sldId id="508" r:id="rId22"/>
    <p:sldId id="509" r:id="rId23"/>
    <p:sldId id="51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8D117F0-3EAF-46A8-9915-67FF9BF04338}">
          <p14:sldIdLst>
            <p14:sldId id="257"/>
          </p14:sldIdLst>
        </p14:section>
        <p14:section name="목차" id="{E7159846-7001-4DF4-A610-3C8BC7D69AC2}">
          <p14:sldIdLst/>
        </p14:section>
        <p14:section name="개요" id="{AB96153A-70A6-46BF-9441-B07163E3E1A5}">
          <p14:sldIdLst>
            <p14:sldId id="478"/>
            <p14:sldId id="476"/>
          </p14:sldIdLst>
        </p14:section>
        <p14:section name="작업내용 실습" id="{6A185CD8-9E3E-47FE-91EF-6E93E7C8B048}">
          <p14:sldIdLst>
            <p14:sldId id="480"/>
          </p14:sldIdLst>
        </p14:section>
        <p14:section name="(1단계)편집 데이터 셋 구축" id="{B2B263BD-3694-4AA9-BF77-BEDE6E45651F}">
          <p14:sldIdLst>
            <p14:sldId id="477"/>
            <p14:sldId id="482"/>
            <p14:sldId id="485"/>
            <p14:sldId id="483"/>
            <p14:sldId id="484"/>
            <p14:sldId id="486"/>
            <p14:sldId id="487"/>
            <p14:sldId id="488"/>
            <p14:sldId id="490"/>
            <p14:sldId id="491"/>
            <p14:sldId id="489"/>
            <p14:sldId id="500"/>
          </p14:sldIdLst>
        </p14:section>
        <p14:section name="(2단계)편집데이터 셋 통합" id="{2D53FF49-9605-47D8-A8AE-57082322AE1D}">
          <p14:sldIdLst>
            <p14:sldId id="502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(기타) 노드생성_직원교육용" id="{62BD0853-9E72-45DC-94EC-6A727AB828D5}">
          <p14:sldIdLst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2" pos="3368" userDrawn="1">
          <p15:clr>
            <a:srgbClr val="A4A3A4"/>
          </p15:clr>
        </p15:guide>
        <p15:guide id="3" orient="horz" pos="272" userDrawn="1">
          <p15:clr>
            <a:srgbClr val="A4A3A4"/>
          </p15:clr>
        </p15:guide>
        <p15:guide id="4" orient="horz" pos="1156" userDrawn="1">
          <p15:clr>
            <a:srgbClr val="A4A3A4"/>
          </p15:clr>
        </p15:guide>
        <p15:guide id="6" pos="3254" userDrawn="1">
          <p15:clr>
            <a:srgbClr val="A4A3A4"/>
          </p15:clr>
        </p15:guide>
        <p15:guide id="7" pos="3390" userDrawn="1">
          <p15:clr>
            <a:srgbClr val="A4A3A4"/>
          </p15:clr>
        </p15:guide>
        <p15:guide id="11" orient="horz" pos="1179" userDrawn="1">
          <p15:clr>
            <a:srgbClr val="A4A3A4"/>
          </p15:clr>
        </p15:guide>
        <p15:guide id="12" pos="64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일환" initials="최" lastIdx="1" clrIdx="0">
    <p:extLst>
      <p:ext uri="{19B8F6BF-5375-455C-9EA6-DF929625EA0E}">
        <p15:presenceInfo xmlns:p15="http://schemas.microsoft.com/office/powerpoint/2012/main" userId="S::201213035@jbnu.ac.kr::435f0971-74f4-4ae3-bed2-8d36b52f9d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1DC"/>
    <a:srgbClr val="FFFFFF"/>
    <a:srgbClr val="F4F4F4"/>
    <a:srgbClr val="FF0064"/>
    <a:srgbClr val="E1F3FF"/>
    <a:srgbClr val="374553"/>
    <a:srgbClr val="646F7C"/>
    <a:srgbClr val="0069E6"/>
    <a:srgbClr val="B9BDC4"/>
    <a:srgbClr val="CED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46" y="126"/>
      </p:cViewPr>
      <p:guideLst>
        <p:guide pos="3368"/>
        <p:guide orient="horz" pos="272"/>
        <p:guide orient="horz" pos="1156"/>
        <p:guide pos="3254"/>
        <p:guide pos="3390"/>
        <p:guide orient="horz" pos="1179"/>
        <p:guide pos="64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55550-828B-4A8E-8211-415862594F0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12893-135A-4D7E-8717-995F7E69D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7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BA4A56-71AD-4E0C-AA09-EEA0040D155D}"/>
              </a:ext>
            </a:extLst>
          </p:cNvPr>
          <p:cNvGrpSpPr/>
          <p:nvPr userDrawn="1"/>
        </p:nvGrpSpPr>
        <p:grpSpPr>
          <a:xfrm>
            <a:off x="4518752" y="5282688"/>
            <a:ext cx="6173061" cy="2276987"/>
            <a:chOff x="4518752" y="5282688"/>
            <a:chExt cx="6173061" cy="227698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EB53D1A8-DA47-47B1-B529-762122634A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b="58408"/>
            <a:stretch/>
          </p:blipFill>
          <p:spPr>
            <a:xfrm>
              <a:off x="4518752" y="6099028"/>
              <a:ext cx="5853113" cy="1460647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1333D49D-B95E-4960-A372-C4B8DA8D42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r="32931"/>
            <a:stretch/>
          </p:blipFill>
          <p:spPr>
            <a:xfrm>
              <a:off x="8446228" y="5282688"/>
              <a:ext cx="2245585" cy="200890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46EDF5B-42A1-452E-ADB6-32776FC35FF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318" y="0"/>
            <a:ext cx="10690495" cy="755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DD799-A576-4E53-ADBE-13B9727F36A4}"/>
              </a:ext>
            </a:extLst>
          </p:cNvPr>
          <p:cNvSpPr txBox="1"/>
          <p:nvPr userDrawn="1"/>
        </p:nvSpPr>
        <p:spPr>
          <a:xfrm>
            <a:off x="901699" y="6697497"/>
            <a:ext cx="3454472" cy="145770"/>
          </a:xfrm>
          <a:prstGeom prst="rect">
            <a:avLst/>
          </a:prstGeom>
          <a:noFill/>
        </p:spPr>
        <p:txBody>
          <a:bodyPr wrap="none" lIns="0" tIns="7200" rIns="0" bIns="0" rtlCol="0" anchor="ctr">
            <a:spAutoFit/>
          </a:bodyPr>
          <a:lstStyle/>
          <a:p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Copyright 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ⓒ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2021 by UI networks. Co. Ltd. All Rights Reserved.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7D6DB71-7397-43C6-BA3C-CB06CF25CF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3759" y="724028"/>
            <a:ext cx="18975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8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" userDrawn="1">
          <p15:clr>
            <a:srgbClr val="FBAE40"/>
          </p15:clr>
        </p15:guide>
        <p15:guide id="2" pos="6180" userDrawn="1">
          <p15:clr>
            <a:srgbClr val="FBAE40"/>
          </p15:clr>
        </p15:guide>
        <p15:guide id="3" orient="horz" pos="453" userDrawn="1">
          <p15:clr>
            <a:srgbClr val="FBAE40"/>
          </p15:clr>
        </p15:guide>
        <p15:guide id="4" orient="horz" pos="43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9AA77-8729-4665-9541-1D59E3206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8" y="0"/>
            <a:ext cx="10183134" cy="7200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EF3B7-F6B8-4839-BDF1-975CBD1284A3}"/>
              </a:ext>
            </a:extLst>
          </p:cNvPr>
          <p:cNvSpPr txBox="1"/>
          <p:nvPr userDrawn="1"/>
        </p:nvSpPr>
        <p:spPr>
          <a:xfrm>
            <a:off x="869949" y="2490201"/>
            <a:ext cx="185448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69E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</a:t>
            </a:r>
            <a:r>
              <a:rPr lang="en-US" altLang="ko-KR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ontents</a:t>
            </a:r>
            <a:endParaRPr lang="ko-KR" altLang="en-US" sz="4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0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E2054D6-385C-4BB8-BEFF-FD19B1D97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8" y="0"/>
            <a:ext cx="10690495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" userDrawn="1">
          <p15:clr>
            <a:srgbClr val="FBAE40"/>
          </p15:clr>
        </p15:guide>
        <p15:guide id="2" pos="6180" userDrawn="1">
          <p15:clr>
            <a:srgbClr val="FBAE40"/>
          </p15:clr>
        </p15:guide>
        <p15:guide id="3" orient="horz" pos="4309" userDrawn="1">
          <p15:clr>
            <a:srgbClr val="FBAE40"/>
          </p15:clr>
        </p15:guide>
        <p15:guide id="4" orient="horz" pos="4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2EE77D-9795-4FDA-9079-73AF93277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" y="0"/>
            <a:ext cx="1069049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68">
          <p15:clr>
            <a:srgbClr val="FBAE40"/>
          </p15:clr>
        </p15:guide>
        <p15:guide id="2" pos="3367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51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68">
          <p15:clr>
            <a:srgbClr val="FBAE40"/>
          </p15:clr>
        </p15:guide>
        <p15:guide id="2" pos="3367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8F8918-0B07-43C0-9A24-91C628C39B8E}"/>
              </a:ext>
            </a:extLst>
          </p:cNvPr>
          <p:cNvSpPr txBox="1"/>
          <p:nvPr userDrawn="1"/>
        </p:nvSpPr>
        <p:spPr>
          <a:xfrm>
            <a:off x="5165568" y="7249368"/>
            <a:ext cx="3606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8B96599A-A4B6-4587-812E-E740DF164689}" type="slidenum">
              <a:rPr lang="en-US" altLang="ko-KR" sz="1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‹#›</a:t>
            </a:fld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/00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91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68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pos="306" userDrawn="1">
          <p15:clr>
            <a:srgbClr val="FBAE40"/>
          </p15:clr>
        </p15:guide>
        <p15:guide id="4" pos="64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4852FD-1886-47BE-A976-90E10B89B00C}"/>
              </a:ext>
            </a:extLst>
          </p:cNvPr>
          <p:cNvSpPr/>
          <p:nvPr userDrawn="1"/>
        </p:nvSpPr>
        <p:spPr>
          <a:xfrm>
            <a:off x="1" y="938823"/>
            <a:ext cx="7618218" cy="288000"/>
          </a:xfrm>
          <a:prstGeom prst="rect">
            <a:avLst/>
          </a:prstGeom>
          <a:solidFill>
            <a:srgbClr val="E9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66F2-8DDF-4D47-86B0-B3EFBD1FE172}"/>
              </a:ext>
            </a:extLst>
          </p:cNvPr>
          <p:cNvSpPr/>
          <p:nvPr userDrawn="1"/>
        </p:nvSpPr>
        <p:spPr>
          <a:xfrm>
            <a:off x="7618217" y="938823"/>
            <a:ext cx="3073595" cy="288000"/>
          </a:xfrm>
          <a:prstGeom prst="rect">
            <a:avLst/>
          </a:prstGeom>
          <a:solidFill>
            <a:srgbClr val="E9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C4E779-F13E-4025-B7F2-A474C2274D6C}"/>
              </a:ext>
            </a:extLst>
          </p:cNvPr>
          <p:cNvCxnSpPr>
            <a:cxnSpLocks/>
          </p:cNvCxnSpPr>
          <p:nvPr userDrawn="1"/>
        </p:nvCxnSpPr>
        <p:spPr>
          <a:xfrm>
            <a:off x="0" y="7097683"/>
            <a:ext cx="106918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3D25A8-F0A2-4C3B-9D86-D09E19BE1E24}"/>
              </a:ext>
            </a:extLst>
          </p:cNvPr>
          <p:cNvCxnSpPr>
            <a:cxnSpLocks/>
          </p:cNvCxnSpPr>
          <p:nvPr userDrawn="1"/>
        </p:nvCxnSpPr>
        <p:spPr>
          <a:xfrm flipV="1">
            <a:off x="7618226" y="1226823"/>
            <a:ext cx="0" cy="5870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0EC87A-D296-4ECB-915E-ECF653C527AA}"/>
              </a:ext>
            </a:extLst>
          </p:cNvPr>
          <p:cNvCxnSpPr>
            <a:cxnSpLocks/>
          </p:cNvCxnSpPr>
          <p:nvPr userDrawn="1"/>
        </p:nvCxnSpPr>
        <p:spPr>
          <a:xfrm flipV="1">
            <a:off x="7618226" y="938823"/>
            <a:ext cx="0" cy="288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3DC0E-5AA4-4BAB-AA13-FD841BEEDA9E}"/>
              </a:ext>
            </a:extLst>
          </p:cNvPr>
          <p:cNvSpPr/>
          <p:nvPr userDrawn="1"/>
        </p:nvSpPr>
        <p:spPr>
          <a:xfrm>
            <a:off x="0" y="0"/>
            <a:ext cx="10691813" cy="944880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8547-4B96-400D-9A3F-075996F29559}"/>
              </a:ext>
            </a:extLst>
          </p:cNvPr>
          <p:cNvSpPr txBox="1"/>
          <p:nvPr userDrawn="1"/>
        </p:nvSpPr>
        <p:spPr>
          <a:xfrm>
            <a:off x="5165568" y="7249368"/>
            <a:ext cx="3606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8B96599A-A4B6-4587-812E-E740DF164689}" type="slidenum">
              <a:rPr lang="en-US" altLang="ko-KR" sz="1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‹#›</a:t>
            </a:fld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/00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89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09EEB3-152A-41C0-ADDA-51166018D5D3}"/>
              </a:ext>
            </a:extLst>
          </p:cNvPr>
          <p:cNvGrpSpPr/>
          <p:nvPr userDrawn="1"/>
        </p:nvGrpSpPr>
        <p:grpSpPr>
          <a:xfrm>
            <a:off x="-933777" y="1966339"/>
            <a:ext cx="865645" cy="3626997"/>
            <a:chOff x="-933777" y="2198749"/>
            <a:chExt cx="865645" cy="3626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BFAD9B3-CF8A-458A-83B7-6082EE8D0C9C}"/>
                </a:ext>
              </a:extLst>
            </p:cNvPr>
            <p:cNvSpPr/>
            <p:nvPr/>
          </p:nvSpPr>
          <p:spPr>
            <a:xfrm>
              <a:off x="-476577" y="3119505"/>
              <a:ext cx="404349" cy="404348"/>
            </a:xfrm>
            <a:prstGeom prst="rect">
              <a:avLst/>
            </a:prstGeom>
            <a:solidFill>
              <a:srgbClr val="E1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B02A64-71D9-45E0-B462-9799E82045F0}"/>
                </a:ext>
              </a:extLst>
            </p:cNvPr>
            <p:cNvSpPr/>
            <p:nvPr/>
          </p:nvSpPr>
          <p:spPr>
            <a:xfrm>
              <a:off x="-472481" y="4040261"/>
              <a:ext cx="404349" cy="404348"/>
            </a:xfrm>
            <a:prstGeom prst="rect">
              <a:avLst/>
            </a:prstGeom>
            <a:solidFill>
              <a:srgbClr val="E9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CBA2D7-6571-42AC-ACC3-E9E49CF7A540}"/>
                </a:ext>
              </a:extLst>
            </p:cNvPr>
            <p:cNvSpPr/>
            <p:nvPr/>
          </p:nvSpPr>
          <p:spPr>
            <a:xfrm>
              <a:off x="-476577" y="2198749"/>
              <a:ext cx="404349" cy="404348"/>
            </a:xfrm>
            <a:prstGeom prst="rect">
              <a:avLst/>
            </a:prstGeom>
            <a:solidFill>
              <a:srgbClr val="006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main</a:t>
              </a:r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D6157B-44DC-4B84-832F-48361CFF713D}"/>
                </a:ext>
              </a:extLst>
            </p:cNvPr>
            <p:cNvSpPr/>
            <p:nvPr/>
          </p:nvSpPr>
          <p:spPr>
            <a:xfrm>
              <a:off x="-476577" y="2659127"/>
              <a:ext cx="404349" cy="404348"/>
            </a:xfrm>
            <a:prstGeom prst="rect">
              <a:avLst/>
            </a:prstGeom>
            <a:solidFill>
              <a:srgbClr val="00C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sub</a:t>
              </a:r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F56C94-93BE-4D38-B89A-03706F78BB7F}"/>
                </a:ext>
              </a:extLst>
            </p:cNvPr>
            <p:cNvSpPr/>
            <p:nvPr/>
          </p:nvSpPr>
          <p:spPr>
            <a:xfrm>
              <a:off x="-472482" y="3579883"/>
              <a:ext cx="404349" cy="404348"/>
            </a:xfrm>
            <a:prstGeom prst="rect">
              <a:avLst/>
            </a:prstGeom>
            <a:solidFill>
              <a:srgbClr val="FF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point</a:t>
              </a:r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97FFC9-128B-4DB5-A41B-F02A3DADC311}"/>
                </a:ext>
              </a:extLst>
            </p:cNvPr>
            <p:cNvSpPr/>
            <p:nvPr/>
          </p:nvSpPr>
          <p:spPr>
            <a:xfrm>
              <a:off x="-472481" y="4500639"/>
              <a:ext cx="404349" cy="404348"/>
            </a:xfrm>
            <a:prstGeom prst="rect">
              <a:avLst/>
            </a:prstGeom>
            <a:solidFill>
              <a:srgbClr val="B9B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A75748F-00D9-4FA7-AE17-E87AF5C3AB59}"/>
                </a:ext>
              </a:extLst>
            </p:cNvPr>
            <p:cNvSpPr/>
            <p:nvPr/>
          </p:nvSpPr>
          <p:spPr>
            <a:xfrm>
              <a:off x="-472481" y="4961017"/>
              <a:ext cx="404349" cy="404348"/>
            </a:xfrm>
            <a:prstGeom prst="rect">
              <a:avLst/>
            </a:prstGeom>
            <a:solidFill>
              <a:srgbClr val="646F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3AA49D-C464-4066-A96D-44277A7BF30D}"/>
                </a:ext>
              </a:extLst>
            </p:cNvPr>
            <p:cNvSpPr/>
            <p:nvPr userDrawn="1"/>
          </p:nvSpPr>
          <p:spPr>
            <a:xfrm>
              <a:off x="-472481" y="5421398"/>
              <a:ext cx="404349" cy="404348"/>
            </a:xfrm>
            <a:prstGeom prst="rect">
              <a:avLst/>
            </a:prstGeom>
            <a:solidFill>
              <a:srgbClr val="374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0EC4E4-81DE-4E53-B7DD-9415F8FFCA6A}"/>
                </a:ext>
              </a:extLst>
            </p:cNvPr>
            <p:cNvSpPr/>
            <p:nvPr userDrawn="1"/>
          </p:nvSpPr>
          <p:spPr>
            <a:xfrm>
              <a:off x="-933777" y="2659127"/>
              <a:ext cx="404349" cy="40434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text</a:t>
              </a:r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35C9AB-DE07-41F6-A018-DAA5E2A9D895}"/>
                </a:ext>
              </a:extLst>
            </p:cNvPr>
            <p:cNvSpPr/>
            <p:nvPr userDrawn="1"/>
          </p:nvSpPr>
          <p:spPr>
            <a:xfrm>
              <a:off x="-933777" y="4961017"/>
              <a:ext cx="404349" cy="404348"/>
            </a:xfrm>
            <a:prstGeom prst="rect">
              <a:avLst/>
            </a:prstGeom>
            <a:solidFill>
              <a:srgbClr val="A6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/>
            <a:lstStyle/>
            <a:p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87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4" r:id="rId3"/>
    <p:sldLayoutId id="2147483663" r:id="rId4"/>
    <p:sldLayoutId id="2147483666" r:id="rId5"/>
    <p:sldLayoutId id="2147483661" r:id="rId6"/>
    <p:sldLayoutId id="2147483667" r:id="rId7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93FAB023-FFEC-46E4-A205-7BDF5A37440C}"/>
              </a:ext>
            </a:extLst>
          </p:cNvPr>
          <p:cNvGrpSpPr/>
          <p:nvPr/>
        </p:nvGrpSpPr>
        <p:grpSpPr>
          <a:xfrm>
            <a:off x="869949" y="2472857"/>
            <a:ext cx="3440044" cy="2613961"/>
            <a:chOff x="565149" y="2701260"/>
            <a:chExt cx="3440044" cy="261396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0A54A7-F880-4285-84DA-5078CB6359D4}"/>
                </a:ext>
              </a:extLst>
            </p:cNvPr>
            <p:cNvSpPr txBox="1"/>
            <p:nvPr/>
          </p:nvSpPr>
          <p:spPr>
            <a:xfrm>
              <a:off x="565149" y="2701260"/>
              <a:ext cx="3440044" cy="123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서울시 뉴딜</a:t>
              </a:r>
              <a:endPara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인턴 실습 자료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B505FA-4E58-4D70-837E-734CFE79A7FF}"/>
                </a:ext>
              </a:extLst>
            </p:cNvPr>
            <p:cNvSpPr txBox="1"/>
            <p:nvPr/>
          </p:nvSpPr>
          <p:spPr>
            <a:xfrm>
              <a:off x="596899" y="4001216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BC7ECF-23F7-445E-BA96-47BCC5594C30}"/>
                </a:ext>
              </a:extLst>
            </p:cNvPr>
            <p:cNvSpPr txBox="1"/>
            <p:nvPr/>
          </p:nvSpPr>
          <p:spPr>
            <a:xfrm>
              <a:off x="596899" y="5099777"/>
              <a:ext cx="71173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2021. 01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ABDE46F-74E4-4242-9BA0-6D7C95C4EB5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39" y="4742925"/>
              <a:ext cx="642621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9FEB77-2F33-4E4A-9CEA-A4016188F63F}"/>
                </a:ext>
              </a:extLst>
            </p:cNvPr>
            <p:cNvSpPr txBox="1"/>
            <p:nvPr/>
          </p:nvSpPr>
          <p:spPr>
            <a:xfrm>
              <a:off x="596899" y="4825457"/>
              <a:ext cx="14362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빅데이터솔루션팀</a:t>
              </a:r>
              <a:endPara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20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FA80DC2-5A00-4C62-9D8C-9B833AA1AAC3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6424516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및 속성 정보를 포함한 편집데이터 셋을 생성한다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441973" cy="188713"/>
              <a:chOff x="611982" y="2062741"/>
              <a:chExt cx="1441973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330124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형상정보 생성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09936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823637D-9068-42B4-92CE-A50B0E92B029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7000314" cy="87716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기반자료들을 활용하여 편집데이터 셋을 생성한다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생성시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rgbClr val="FF006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필히 스냅기능을 활성화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후 생성한다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교차점 생성시 오류를 방지하기 위해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교차점 및 속성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횡단보도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육교 등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변경 지점별로 노드가 생성될 수 있도록 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양방향링크 생성은 도로명이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‘000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’,’000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이거나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표준노드링크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횡단보도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유무로 판단한다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890382"/>
            <a:ext cx="2488016" cy="230832"/>
            <a:chOff x="485775" y="1837062"/>
            <a:chExt cx="2488016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2242602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그림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1.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생성된 형상 정보 전체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78AD1-8FA5-46EE-A398-F4639B6C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50" y="3177782"/>
            <a:ext cx="4013130" cy="3836787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415B8733-96A9-4EB7-A520-7CBD609201C4}"/>
              </a:ext>
            </a:extLst>
          </p:cNvPr>
          <p:cNvGrpSpPr/>
          <p:nvPr/>
        </p:nvGrpSpPr>
        <p:grpSpPr>
          <a:xfrm>
            <a:off x="6052258" y="2890382"/>
            <a:ext cx="1870859" cy="230832"/>
            <a:chOff x="485775" y="1837062"/>
            <a:chExt cx="1870859" cy="230832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C9BB844-C89A-4877-A673-ECC032BFB078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22A6F70B-144A-441F-A887-69F85D378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8" name="Freeform 13">
                <a:extLst>
                  <a:ext uri="{FF2B5EF4-FFF2-40B4-BE49-F238E27FC236}">
                    <a16:creationId xmlns:a16="http://schemas.microsoft.com/office/drawing/2014/main" id="{51891712-7A2B-46B6-AE55-3AC176278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501D58C-8B7B-4A86-ADC6-4942481C9125}"/>
                </a:ext>
              </a:extLst>
            </p:cNvPr>
            <p:cNvSpPr txBox="1"/>
            <p:nvPr/>
          </p:nvSpPr>
          <p:spPr>
            <a:xfrm>
              <a:off x="731189" y="1837062"/>
              <a:ext cx="162544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그림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2.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횡단보도 구간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27363FD-2B71-4C22-807C-D09C0330F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33" b="8698"/>
          <a:stretch/>
        </p:blipFill>
        <p:spPr>
          <a:xfrm>
            <a:off x="6083451" y="3140170"/>
            <a:ext cx="1839665" cy="162717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DCBBDB7-C1B9-406F-8C97-BC1F0E9FFA96}"/>
              </a:ext>
            </a:extLst>
          </p:cNvPr>
          <p:cNvGrpSpPr/>
          <p:nvPr/>
        </p:nvGrpSpPr>
        <p:grpSpPr>
          <a:xfrm>
            <a:off x="8097266" y="2927994"/>
            <a:ext cx="1646439" cy="230832"/>
            <a:chOff x="485775" y="1837062"/>
            <a:chExt cx="1646439" cy="230832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21789E3-24A0-48A2-B42E-D8B1295AAF9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2" name="Freeform 9">
                <a:extLst>
                  <a:ext uri="{FF2B5EF4-FFF2-40B4-BE49-F238E27FC236}">
                    <a16:creationId xmlns:a16="http://schemas.microsoft.com/office/drawing/2014/main" id="{4FB30AB3-E605-433F-BA65-6B31FCFFD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1A3161AA-577B-4973-BA2D-55708CF83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C9339C-46F9-4BD3-A4C5-39A59EACC26D}"/>
                </a:ext>
              </a:extLst>
            </p:cNvPr>
            <p:cNvSpPr txBox="1"/>
            <p:nvPr/>
          </p:nvSpPr>
          <p:spPr>
            <a:xfrm>
              <a:off x="731189" y="1837062"/>
              <a:ext cx="140102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그림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3.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교통시설물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929832A-3149-4422-8E1A-CFF10CAC2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460" y="3218565"/>
            <a:ext cx="1982390" cy="1452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3CDB9-F8F9-4EE8-BA57-A7A2DF1E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69" y="5338398"/>
            <a:ext cx="2054597" cy="1452745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744DA07-6E0D-4DAC-9A65-84516FD3CF9C}"/>
              </a:ext>
            </a:extLst>
          </p:cNvPr>
          <p:cNvGrpSpPr/>
          <p:nvPr/>
        </p:nvGrpSpPr>
        <p:grpSpPr>
          <a:xfrm>
            <a:off x="6085713" y="5013565"/>
            <a:ext cx="1646439" cy="230832"/>
            <a:chOff x="485775" y="1837062"/>
            <a:chExt cx="1646439" cy="23083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654D903-6247-4BBD-88BB-C7BBCB2A97B6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9" name="Freeform 9">
                <a:extLst>
                  <a:ext uri="{FF2B5EF4-FFF2-40B4-BE49-F238E27FC236}">
                    <a16:creationId xmlns:a16="http://schemas.microsoft.com/office/drawing/2014/main" id="{8F7FF102-4FF9-449B-947D-72EFBD5E9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E58628EC-15EB-4714-B2C3-CD94CB10D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FEAB77C-B75F-4013-B728-C891EDEBD2E4}"/>
                </a:ext>
              </a:extLst>
            </p:cNvPr>
            <p:cNvSpPr txBox="1"/>
            <p:nvPr/>
          </p:nvSpPr>
          <p:spPr>
            <a:xfrm>
              <a:off x="731189" y="1837062"/>
              <a:ext cx="140102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그림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4.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단방향링크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0A6561B-953B-46FB-8962-0E477C36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699" y="5358292"/>
            <a:ext cx="1908530" cy="147055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22D708E-D2F2-4040-B364-7BABC6A186E4}"/>
              </a:ext>
            </a:extLst>
          </p:cNvPr>
          <p:cNvGrpSpPr/>
          <p:nvPr/>
        </p:nvGrpSpPr>
        <p:grpSpPr>
          <a:xfrm>
            <a:off x="8250401" y="5013565"/>
            <a:ext cx="1646439" cy="230832"/>
            <a:chOff x="485775" y="1837062"/>
            <a:chExt cx="1646439" cy="2308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C0F952C-AB08-491F-9F5A-92AAC1A64F8B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30AD456-68FF-4A3A-A553-63987FE05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C94A9A37-AAEA-410C-B996-6220CF01B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DF569E5-6EC5-4CD9-808C-D1D05882AAE2}"/>
                </a:ext>
              </a:extLst>
            </p:cNvPr>
            <p:cNvSpPr txBox="1"/>
            <p:nvPr/>
          </p:nvSpPr>
          <p:spPr>
            <a:xfrm>
              <a:off x="731189" y="1837062"/>
              <a:ext cx="140102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그림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5.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양방향링크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43562151-764F-4362-8D56-670A812C12DE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6BBFE98-8542-40EA-84AA-D2763FEB38D6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21B5669-B114-40E3-A2B3-69618F991060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EE22A659-7AA8-4E38-B7B5-A2CCC5B878F4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3CE01F5-F06A-41E8-BDE4-768859EE9961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E24B8F1A-84D0-4D33-9E29-1B9F81769FB2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6B028B14-5CF3-45BE-BCF6-D352B7F49A22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D64457AD-9907-40C8-A5D0-2487B090E771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0CF20F82-A6E2-41BA-9BC6-54E9631C7A6D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5346427-E7AE-44BD-BBD2-C9A81AFD82D6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0C61E1D-684B-4730-AF36-840D01F40360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578771B-9254-42D3-83D5-F6055DB318FB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9ABCCF-D525-4DB4-BD85-3B3E885C40D9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FBBB57-DF3D-4732-B957-D01D48EB25B9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234632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02AD46-B3A8-4FDC-974C-A04948F6C54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61028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형상정보에 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부여한다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17754" cy="188714"/>
              <a:chOff x="611982" y="2062741"/>
              <a:chExt cx="1717754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05905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부여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(1/5)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65181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4002699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레이어를 클릭으로 활성화하고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필드계산기를 실행시킨다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 계산기에 아래그림과 같이 입력한 후 확인을 클릭한다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794189" cy="230832"/>
            <a:chOff x="485775" y="1837062"/>
            <a:chExt cx="2794189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254877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필드 계산기 기능활용 임시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ID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생성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0F2E1-EE03-4D2C-968D-31C435E0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43" y="3116495"/>
            <a:ext cx="7466926" cy="36984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3E5709-AFD4-484C-AE36-FC8D1D133F59}"/>
              </a:ext>
            </a:extLst>
          </p:cNvPr>
          <p:cNvSpPr/>
          <p:nvPr/>
        </p:nvSpPr>
        <p:spPr>
          <a:xfrm>
            <a:off x="3008342" y="3848661"/>
            <a:ext cx="446024" cy="85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389F26-1822-46EB-8E5B-EBC0F5E28197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37FFB6-2777-4458-9B9A-10AF01483B56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8C2A5CD8-07A5-45D3-A4A8-DDC6028591E5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1D7F9C2-E360-4132-B336-CDD278A324D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77D12C29-4E9C-4230-AD4A-F87898F8D4B2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BFD5758-9414-44F1-83E9-99165BACF9F3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D8114D7-69A0-44B4-8F69-DDFC41738C66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FA50DA4E-E76F-42A8-BBA9-9752805F766F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80C4A806-7D88-495F-9633-692D44F32429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72CFCB1-463D-406E-9D2C-B9DCE419CD7D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BDB81798-5320-44B6-9604-82FA92B0D9D1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3745549-4CC4-4CA5-AFC4-8DC116AEF49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3A19488-DCA4-4EA4-AE36-3D1C4D59B4B1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F2AAE0-8ECE-4886-98BC-DBCC5386D187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94343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BFA505A6-C176-4ACD-B722-D657F0AD377B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61028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형상정보에 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부여한다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17754" cy="188714"/>
              <a:chOff x="611982" y="2062741"/>
              <a:chExt cx="1717754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05905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부여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(2/5)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65181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652188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심볼을 편집하여 임시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부여 결과를 확인한다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링크가 분리되지 않은 지점에 대해서는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분할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링크를 분리한다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896507" cy="230832"/>
            <a:chOff x="485775" y="1837062"/>
            <a:chExt cx="1896507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65109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임시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ID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부여 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5CA-9B3F-409F-BDF7-676EBBC5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36" y="3007025"/>
            <a:ext cx="6595754" cy="398435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1BB3DA0-C6FA-46D7-905D-92FD797229C9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372B50-6EB1-4B00-B4CC-EE54F9F69F73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B31B7DA-7BB9-48EE-A817-B5D18FA24AF0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CEC82D5-1538-4CD0-AA23-3B2C3B7696EC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B1A9002-A0BA-49E7-B387-6ED0E9ABE0F3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A9D62A-250D-4356-882D-74D6C257B760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37E51BC-ADBB-40C8-801A-E729B9991764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CFB0E62-2B44-4C0C-B0A9-773547D6C91F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F4F8073-36EB-4619-8B6C-F68E3E8F27FA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9DE5AFE-6D4D-4065-B85C-63C2B5659EAA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1631D4BE-6D13-40CA-9344-61D4AEB6E27E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D223904B-EE6E-4642-9609-CDEB56E92C08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CDAE2C8-71D5-422E-82BC-F800A69ABD6E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97788A9-9055-477F-903C-6F6F74DCC143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9692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DF1FC0E-55B7-4C88-BFD8-A68C67B7C241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61028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형상정보에 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부여한다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17754" cy="188714"/>
              <a:chOff x="611982" y="2062741"/>
              <a:chExt cx="1717754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05905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부여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(3/5)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65181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895845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버텍스가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있는 경우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분할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활성화 한 후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클릭하여 객체를 분할한다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버텍스가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없는 경우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분할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활성화 한 후 직선을 그려 객체를 분할한다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096883" cy="230832"/>
            <a:chOff x="485775" y="1837062"/>
            <a:chExt cx="2096883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8514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 분리가 필요한 지점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67F16B-D064-4FA3-BF84-7E0037A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82" y="3054681"/>
            <a:ext cx="3435312" cy="2586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42A3C3-772B-4911-82A3-B0EB19C2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38" y="2964427"/>
            <a:ext cx="3008125" cy="1860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4F156968-522B-4432-93BD-EACE8E8DAB0A}"/>
              </a:ext>
            </a:extLst>
          </p:cNvPr>
          <p:cNvGrpSpPr/>
          <p:nvPr/>
        </p:nvGrpSpPr>
        <p:grpSpPr>
          <a:xfrm>
            <a:off x="5841138" y="2699888"/>
            <a:ext cx="3392109" cy="230832"/>
            <a:chOff x="485775" y="1837062"/>
            <a:chExt cx="3392109" cy="230832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D49B33A-2C51-4DA4-878D-E9EEA8CA4F9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A1559A46-4DD6-4C6E-935A-68C04BEAD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8" name="Freeform 13">
                <a:extLst>
                  <a:ext uri="{FF2B5EF4-FFF2-40B4-BE49-F238E27FC236}">
                    <a16:creationId xmlns:a16="http://schemas.microsoft.com/office/drawing/2014/main" id="{11F3F581-F1A2-43EC-B867-0D873128E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B0D020-9312-41CF-A838-F6A0564D03B8}"/>
                </a:ext>
              </a:extLst>
            </p:cNvPr>
            <p:cNvSpPr txBox="1"/>
            <p:nvPr/>
          </p:nvSpPr>
          <p:spPr>
            <a:xfrm>
              <a:off x="731189" y="1837062"/>
              <a:ext cx="314669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객체 분할 실행 예시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: </a:t>
              </a:r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버텍스가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있는 경우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94C703B-A428-4C54-A6C6-DAC718C6B87D}"/>
              </a:ext>
            </a:extLst>
          </p:cNvPr>
          <p:cNvGrpSpPr/>
          <p:nvPr/>
        </p:nvGrpSpPr>
        <p:grpSpPr>
          <a:xfrm>
            <a:off x="5872332" y="4898995"/>
            <a:ext cx="3392109" cy="230832"/>
            <a:chOff x="485775" y="1837062"/>
            <a:chExt cx="3392109" cy="2308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95420747-0EF0-4C80-9EC6-95EC745B9DC6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3" name="Freeform 9">
                <a:extLst>
                  <a:ext uri="{FF2B5EF4-FFF2-40B4-BE49-F238E27FC236}">
                    <a16:creationId xmlns:a16="http://schemas.microsoft.com/office/drawing/2014/main" id="{1D000762-DA3E-44B9-A684-3D2514E98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4" name="Freeform 13">
                <a:extLst>
                  <a:ext uri="{FF2B5EF4-FFF2-40B4-BE49-F238E27FC236}">
                    <a16:creationId xmlns:a16="http://schemas.microsoft.com/office/drawing/2014/main" id="{F55905C8-7BE0-43A8-B584-289D41A44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ABA46E8-EA5C-4892-9B95-E7831B0FAD38}"/>
                </a:ext>
              </a:extLst>
            </p:cNvPr>
            <p:cNvSpPr txBox="1"/>
            <p:nvPr/>
          </p:nvSpPr>
          <p:spPr>
            <a:xfrm>
              <a:off x="731189" y="1837062"/>
              <a:ext cx="314669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객체 분할 실행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 </a:t>
              </a:r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버텍스가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없는 경우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E001EC7-F8A2-4273-89B4-4647E74E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26" y="5129778"/>
            <a:ext cx="2945737" cy="1860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21EEB2-1556-450E-BF7A-276292B501B9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5AF600-FFCE-4103-BEC3-0BE0A50F9749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07BF924-DF99-4BF3-85EF-AC9A73DA0828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76D3DAE-BD82-4B8E-9581-6104448AFB8C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80B1AEC-178C-46A3-854F-42FFABC4E1AC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6DD95AA-2338-4719-B0FA-7DD020752BC7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2BE312D6-BED3-4608-928B-4617B830BEC4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BC7D4761-E84F-4D49-BAA4-6B684312D4D5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DDBF2DC-8EAF-479A-9532-BB26F939B92E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38F9D160-6724-4E9C-BF19-96E7E3C23D6E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3425C88C-DED5-45B4-9013-9F786E0DD1FA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D6C6FCB9-3CD9-4B19-AD80-BF3C44585BED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67863B2-8E2C-4A84-AA35-4720A34E5BF0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F27845-2E0C-401B-A30B-A51734D8C3C2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26110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FFBE2F5-A760-491D-BCAC-B6F2CF9CF7C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61028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형상정보에 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부여한다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17754" cy="188714"/>
              <a:chOff x="611982" y="2062741"/>
              <a:chExt cx="1717754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05905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부여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(4/5)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65181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992025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링크가 불필요하게 분리되어 있는 경우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병합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링크를 병합한다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병합 후 불필요한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버텍스가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생성된 경우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도구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활성화 하고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삭제해준다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096883" cy="230832"/>
            <a:chOff x="485775" y="1837062"/>
            <a:chExt cx="2096883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8514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 병합이 필요한 지점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F156968-522B-4432-93BD-EACE8E8DAB0A}"/>
              </a:ext>
            </a:extLst>
          </p:cNvPr>
          <p:cNvGrpSpPr/>
          <p:nvPr/>
        </p:nvGrpSpPr>
        <p:grpSpPr>
          <a:xfrm>
            <a:off x="4513243" y="2727589"/>
            <a:ext cx="1367516" cy="230832"/>
            <a:chOff x="485775" y="1837062"/>
            <a:chExt cx="1367516" cy="230832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D49B33A-2C51-4DA4-878D-E9EEA8CA4F9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A1559A46-4DD6-4C6E-935A-68C04BEAD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8" name="Freeform 13">
                <a:extLst>
                  <a:ext uri="{FF2B5EF4-FFF2-40B4-BE49-F238E27FC236}">
                    <a16:creationId xmlns:a16="http://schemas.microsoft.com/office/drawing/2014/main" id="{11F3F581-F1A2-43EC-B867-0D873128E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B0D020-9312-41CF-A838-F6A0564D03B8}"/>
                </a:ext>
              </a:extLst>
            </p:cNvPr>
            <p:cNvSpPr txBox="1"/>
            <p:nvPr/>
          </p:nvSpPr>
          <p:spPr>
            <a:xfrm>
              <a:off x="731189" y="1837062"/>
              <a:ext cx="1122102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객체 병합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A893990-95E3-44EC-89E5-7C62A3CF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06" y="3017631"/>
            <a:ext cx="2092773" cy="1767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882CE2-1A20-4CB1-8689-DADB53A7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42" y="2964427"/>
            <a:ext cx="2476904" cy="22563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B7E13CB-ACAF-400F-A2F2-591EB1F7BC90}"/>
              </a:ext>
            </a:extLst>
          </p:cNvPr>
          <p:cNvGrpSpPr/>
          <p:nvPr/>
        </p:nvGrpSpPr>
        <p:grpSpPr>
          <a:xfrm>
            <a:off x="7597439" y="2750166"/>
            <a:ext cx="2321303" cy="230832"/>
            <a:chOff x="485775" y="1837062"/>
            <a:chExt cx="2321303" cy="230832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C8E8A94A-AF12-4775-8570-086ED87AFA2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30" name="Freeform 9">
                <a:extLst>
                  <a:ext uri="{FF2B5EF4-FFF2-40B4-BE49-F238E27FC236}">
                    <a16:creationId xmlns:a16="http://schemas.microsoft.com/office/drawing/2014/main" id="{D7540E22-3383-4F56-BE44-99B2C6916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31" name="Freeform 13">
                <a:extLst>
                  <a:ext uri="{FF2B5EF4-FFF2-40B4-BE49-F238E27FC236}">
                    <a16:creationId xmlns:a16="http://schemas.microsoft.com/office/drawing/2014/main" id="{FB07EFA7-9A3D-465A-8CD6-55B2D3D73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24DEE61-8B1E-4195-AFE0-744A6A0AF41A}"/>
                </a:ext>
              </a:extLst>
            </p:cNvPr>
            <p:cNvSpPr txBox="1"/>
            <p:nvPr/>
          </p:nvSpPr>
          <p:spPr>
            <a:xfrm>
              <a:off x="731189" y="1837062"/>
              <a:ext cx="207588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병합 후 불필요 </a:t>
              </a:r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삭제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65FD1FFF-493E-4905-AFB8-4084E3814F3B}"/>
              </a:ext>
            </a:extLst>
          </p:cNvPr>
          <p:cNvSpPr txBox="1"/>
          <p:nvPr/>
        </p:nvSpPr>
        <p:spPr>
          <a:xfrm>
            <a:off x="7628633" y="3007564"/>
            <a:ext cx="181620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불필요하다고 판단된 경우</a:t>
            </a:r>
            <a:endParaRPr lang="en-US" altLang="ko-KR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D0D9C2-9C3D-4FA0-B350-6BA80D47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17" y="3269675"/>
            <a:ext cx="2371725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B27280C9-5C6C-4C46-A9CB-6DF2D9C7E5C3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4FBAA6F-3C31-4048-ABFB-4D52684531F3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B1B081D-3F91-4F55-B325-0A80DE6F1425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7F62F47-F46E-4338-A4DD-D588048965EC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3B0130FE-D6F9-4E16-B0E7-68E45CE4B9FD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C0FF4E7C-9019-439F-B1AA-001BAE1078D8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7E658AA-5583-4DA5-9E56-072E95EA86BC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3E9B02B3-F7FD-41A7-A59A-0961970FC251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604A5DEA-B8F9-432A-80C0-2A43AE12F80E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AF5EE31-8EDC-41D2-AE8E-AFD88195E37A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433C8956-1CBD-4483-800E-6044B21AF64B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43B7FFB8-008E-4141-8134-3BE94CA4F00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9A0877E-0D47-4CA7-BC1F-A69ECEEAC9E5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AF92824-CAB8-4329-8E05-3433AFFBEBA3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2291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5F3394E-ABBE-42A6-A32F-8350D452748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61028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형상정보에 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부여한다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17754" cy="188714"/>
              <a:chOff x="611982" y="2062741"/>
              <a:chExt cx="1717754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05905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부여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(5/5)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721" y="2651812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713376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분리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병합 등으로 중복되는 임시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생성되므로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필드계산기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활용 임시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다시 생성한다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096883" cy="230832"/>
            <a:chOff x="485775" y="1837062"/>
            <a:chExt cx="2096883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8514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 분리가 필요한 지점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F818E4-074D-43D7-A79E-E4F3028E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3" y="3020116"/>
            <a:ext cx="7411852" cy="3960437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27D5446-3D35-4BFA-8CFE-0589D7279143}"/>
              </a:ext>
            </a:extLst>
          </p:cNvPr>
          <p:cNvSpPr/>
          <p:nvPr/>
        </p:nvSpPr>
        <p:spPr>
          <a:xfrm>
            <a:off x="3854480" y="3924861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631B2D-1F1D-4C57-8D45-1C7A6BE0C507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A5F5828-876D-44EA-B528-60DF95FB6DFD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13AF1C67-5E9E-4A21-AACF-0D2FB1CA1AF1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F91F0F6-E914-423A-A78A-09EC97C1A6E2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03C3B84-3769-43E9-B80D-4B820886C52C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A668C3BB-B61F-4463-ABE4-490A7809F391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246A957-CB18-4C5C-966E-6A113409FC40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067F818B-2D69-4E68-A1DC-A559625B7411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9D52BC09-23A9-4D77-B0E3-E82E77BD7435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B4FF017B-E431-4BD0-81E9-E4E24F97B780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5B10819-D351-4DBB-AD47-5C36E4A013C8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7AA6FA6-F470-413D-A3FD-F116919371C5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AEA5101-2D3B-4046-8E54-763B3768D6D3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D525597-4539-4747-A098-C81F7E07E4AA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531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777637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작업된 레이어를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반영한다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141805" cy="188713"/>
              <a:chOff x="611982" y="2062741"/>
              <a:chExt cx="1141805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029956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DB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인서트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8CA000-B28B-414C-9AF3-21C8D00D3489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9274" y="3197369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73C1A9-1266-40B9-903C-46F87DE6D95D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A639929-D0E2-4B2D-924F-04BC234E3513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6B21358-4592-4515-A3F5-76035DB43434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823637D-9068-42B4-92CE-A50B0E92B029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442EEA4A-99DD-4CE7-802F-F3510C103E2A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A2DE7CA0-2019-4723-B11F-FE184339875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D3A5AB50-ACED-45E3-928E-3D0BEAE6D15A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E14DF35B-4BCE-4138-AAB8-2D3A4DD96A6E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5C5B33A7-47C5-4572-BF18-EC03C592687F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CCD0C4EC-95DC-45D4-B27C-89F6FE9DAE1D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B07B373E-05B9-4926-B241-21C23CE3205D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DC4048EF-05CB-4C3F-B9C7-9117B994BD5A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F1F98B1F-7B8F-4D6D-8FD5-27081FDFA06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248505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작업된 레이어의 이름을 변경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영문으로 변경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드래그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드롭으로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데이터를 반영한다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760252" cy="230832"/>
            <a:chOff x="485775" y="1837062"/>
            <a:chExt cx="1760252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51483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필드 삭제 기능 활용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B34C1CF-1992-43E8-8685-A6D20F62A2F0}"/>
              </a:ext>
            </a:extLst>
          </p:cNvPr>
          <p:cNvGrpSpPr/>
          <p:nvPr/>
        </p:nvGrpSpPr>
        <p:grpSpPr>
          <a:xfrm>
            <a:off x="5974080" y="2725282"/>
            <a:ext cx="974781" cy="230832"/>
            <a:chOff x="485775" y="1837062"/>
            <a:chExt cx="974781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30397EB-F685-49BF-B43A-7E0183EA1D3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7864F12A-2E09-422C-91AD-32E07954C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8A45E6A7-7E1E-43BF-AED9-A5164A9A6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E69834-E5EB-43B6-88D1-1B84A65AE6EB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F6F9BAF-0706-4434-AFBC-27833612842D}"/>
              </a:ext>
            </a:extLst>
          </p:cNvPr>
          <p:cNvSpPr/>
          <p:nvPr/>
        </p:nvSpPr>
        <p:spPr>
          <a:xfrm>
            <a:off x="7552669" y="3712703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BDE306-E328-4FC4-A7EA-81581FEFF0D9}"/>
              </a:ext>
            </a:extLst>
          </p:cNvPr>
          <p:cNvSpPr/>
          <p:nvPr/>
        </p:nvSpPr>
        <p:spPr>
          <a:xfrm>
            <a:off x="7705069" y="3865103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38545-BBAC-4059-9A08-D021F1C2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6" y="2999385"/>
            <a:ext cx="3486727" cy="3853751"/>
          </a:xfrm>
          <a:prstGeom prst="rect">
            <a:avLst/>
          </a:prstGeom>
        </p:spPr>
      </p:pic>
      <p:sp>
        <p:nvSpPr>
          <p:cNvPr id="5" name="화살표: 오른쪽으로 구부러짐 4">
            <a:extLst>
              <a:ext uri="{FF2B5EF4-FFF2-40B4-BE49-F238E27FC236}">
                <a16:creationId xmlns:a16="http://schemas.microsoft.com/office/drawing/2014/main" id="{6B35F3A5-70E6-4D7D-8AC4-74CD435DBFCB}"/>
              </a:ext>
            </a:extLst>
          </p:cNvPr>
          <p:cNvSpPr/>
          <p:nvPr/>
        </p:nvSpPr>
        <p:spPr>
          <a:xfrm rot="10800000">
            <a:off x="3389204" y="3712702"/>
            <a:ext cx="667168" cy="2579227"/>
          </a:xfrm>
          <a:prstGeom prst="curvedRightArrow">
            <a:avLst/>
          </a:prstGeom>
          <a:solidFill>
            <a:srgbClr val="0F81DC"/>
          </a:solidFill>
          <a:ln>
            <a:solidFill>
              <a:srgbClr val="0F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7858DF-45B8-43CE-BE01-A84D74C86C1A}"/>
              </a:ext>
            </a:extLst>
          </p:cNvPr>
          <p:cNvSpPr txBox="1"/>
          <p:nvPr/>
        </p:nvSpPr>
        <p:spPr>
          <a:xfrm>
            <a:off x="3303557" y="4837986"/>
            <a:ext cx="716543" cy="176547"/>
          </a:xfrm>
          <a:prstGeom prst="rect">
            <a:avLst/>
          </a:prstGeom>
          <a:noFill/>
        </p:spPr>
        <p:txBody>
          <a:bodyPr wrap="none" lIns="0" tIns="7200" rIns="0" bIns="0" rtlCol="0" anchor="ctr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드래그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4B807-383E-4A15-9285-DFE5E4E6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74" y="3017517"/>
            <a:ext cx="3250783" cy="3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D1983B-BA96-4B9F-BD05-705A8F53DF6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490606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통합 대상 레이어를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QGIS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내려받는다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652092" cy="188714"/>
              <a:chOff x="611982" y="2062741"/>
              <a:chExt cx="1652092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540243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내려받기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616922" cy="4001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통합대상 레이어를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상에서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QGIS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드래그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드롭을 실행하여 레이어로 추가한다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b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 그리드 식별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"id" NOT IN (2232, 2231)</a:t>
            </a:r>
            <a:endParaRPr lang="ko-KR" altLang="en-US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0D5EE7-2AD7-46C7-BBEF-DCD0FEB8724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8F4FDCD-D702-4BF4-AA06-8CBD9D513DC3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25CCF9-973A-4024-ACE2-8BC7CE290E4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A5D9B1-3FB4-4024-AC68-23AF7AB1489B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1F82C62-2697-4B4D-9B42-CC920C7D7F58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B92E934-023B-49ED-9DE7-654CB340B410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7E52235-C437-461D-941A-85C4807D7882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12F34-7545-4A5D-85A1-D64BCF16753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3DDEC05-B88F-4B3A-B17F-A4D0F60E285F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AA7365-1A15-4A6F-9556-5DFE1ECC0EF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A39146-ACE8-49DB-A5FA-28B6D17E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69" y="3117901"/>
            <a:ext cx="6060590" cy="380106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01447DE6-FE6C-4D7A-9E4B-BCFF43087BA3}"/>
              </a:ext>
            </a:extLst>
          </p:cNvPr>
          <p:cNvGrpSpPr/>
          <p:nvPr/>
        </p:nvGrpSpPr>
        <p:grpSpPr>
          <a:xfrm>
            <a:off x="1962536" y="2766370"/>
            <a:ext cx="2513664" cy="230832"/>
            <a:chOff x="485775" y="1837062"/>
            <a:chExt cx="2513664" cy="23083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392023E-043F-48B9-95C4-820088C1E72A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94846F76-F727-45A9-BAFF-96D12CB0D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94E7FA89-6F0A-4CF5-BE50-911B0C763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D74F2A-85DD-4486-9A5E-623869655AB2}"/>
                </a:ext>
              </a:extLst>
            </p:cNvPr>
            <p:cNvSpPr txBox="1"/>
            <p:nvPr/>
          </p:nvSpPr>
          <p:spPr>
            <a:xfrm>
              <a:off x="731189" y="1837062"/>
              <a:ext cx="226825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드래그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&amp;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드롭으로 레이어 추가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6" name="화살표: 오른쪽으로 구부러짐 85">
            <a:extLst>
              <a:ext uri="{FF2B5EF4-FFF2-40B4-BE49-F238E27FC236}">
                <a16:creationId xmlns:a16="http://schemas.microsoft.com/office/drawing/2014/main" id="{2CE192D6-C4B4-468D-AFA6-B125A4E0BD54}"/>
              </a:ext>
            </a:extLst>
          </p:cNvPr>
          <p:cNvSpPr/>
          <p:nvPr/>
        </p:nvSpPr>
        <p:spPr>
          <a:xfrm rot="712298">
            <a:off x="1712580" y="3570213"/>
            <a:ext cx="667168" cy="1850107"/>
          </a:xfrm>
          <a:prstGeom prst="curvedRightArrow">
            <a:avLst/>
          </a:prstGeom>
          <a:solidFill>
            <a:srgbClr val="0F81DC"/>
          </a:solidFill>
          <a:ln>
            <a:solidFill>
              <a:srgbClr val="0F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DA1C88-E298-4795-B4C4-3FC6DDC00329}"/>
              </a:ext>
            </a:extLst>
          </p:cNvPr>
          <p:cNvSpPr txBox="1"/>
          <p:nvPr/>
        </p:nvSpPr>
        <p:spPr>
          <a:xfrm>
            <a:off x="1742491" y="4430866"/>
            <a:ext cx="716543" cy="176547"/>
          </a:xfrm>
          <a:prstGeom prst="rect">
            <a:avLst/>
          </a:prstGeom>
          <a:noFill/>
        </p:spPr>
        <p:txBody>
          <a:bodyPr wrap="none" lIns="0" tIns="7200" rIns="0" bIns="0" rtlCol="0" anchor="ctr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드래그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E6045C-2B2F-4F6C-85CD-1C9E6E2DF703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B51D587-5DC6-4A98-B2B5-B535B3B739EE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555D81-1946-4623-8504-B4B3B0F85459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347F3D9-87D2-4383-96DA-731AD8D6093D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589623-75AF-49CD-B748-8444F8F1D205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C1FCD10-C632-44D0-8521-950C56455DDE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B56D83-ECC7-486A-896B-072281EFE67E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6493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D1983B-BA96-4B9F-BD05-705A8F53DF6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878532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2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개이상의 링크 레이어를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레이어로 통합한다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231855" cy="188713"/>
              <a:chOff x="611982" y="2062741"/>
              <a:chExt cx="1231855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120006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통합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4827" y="2087049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30754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벡터 레이어 병합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개이상의 레이어를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 레이어로 통합한다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6E7A0A-07AF-4E49-839E-170D7FADCE6E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D4FCC1-F2F4-4488-8225-6BBFD68FD733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0D5EE7-2AD7-46C7-BBEF-DCD0FEB8724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8F4FDCD-D702-4BF4-AA06-8CBD9D513DC3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0166901-E7B6-4E51-A561-855D110330B3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25CCF9-973A-4024-ACE2-8BC7CE290E4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E98C776-4EFE-49C0-A7F9-5A92AB017A17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A5D9B1-3FB4-4024-AC68-23AF7AB1489B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CD1D2F9-25B3-41EC-BAE0-7D719467D0B5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1F82C62-2697-4B4D-9B42-CC920C7D7F58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1DB0DD-514F-4B7D-BBF1-FEF064EA4338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B92E934-023B-49ED-9DE7-654CB340B410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1B85566-D5F3-402D-9953-2B15286F8DB6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7E52235-C437-461D-941A-85C4807D7882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12F34-7545-4A5D-85A1-D64BCF16753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3DDEC05-B88F-4B3A-B17F-A4D0F60E285F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AA7365-1A15-4A6F-9556-5DFE1ECC0EF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1447DE6-FE6C-4D7A-9E4B-BCFF43087BA3}"/>
              </a:ext>
            </a:extLst>
          </p:cNvPr>
          <p:cNvGrpSpPr/>
          <p:nvPr/>
        </p:nvGrpSpPr>
        <p:grpSpPr>
          <a:xfrm>
            <a:off x="1962536" y="2766370"/>
            <a:ext cx="2096883" cy="230832"/>
            <a:chOff x="485775" y="1837062"/>
            <a:chExt cx="2096883" cy="23083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392023E-043F-48B9-95C4-820088C1E72A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94846F76-F727-45A9-BAFF-96D12CB0D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94E7FA89-6F0A-4CF5-BE50-911B0C763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D74F2A-85DD-4486-9A5E-623869655AB2}"/>
                </a:ext>
              </a:extLst>
            </p:cNvPr>
            <p:cNvSpPr txBox="1"/>
            <p:nvPr/>
          </p:nvSpPr>
          <p:spPr>
            <a:xfrm>
              <a:off x="731189" y="1837062"/>
              <a:ext cx="18514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생성된 라인 레이어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36EEE0-983C-4AD8-A60B-DA0937F0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43" y="3061687"/>
            <a:ext cx="3651650" cy="2303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F08D92-9997-461E-AA21-3C04359F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08" y="3075606"/>
            <a:ext cx="4145920" cy="2166732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38D658E-4BAD-4E00-8DAA-FDAF1DFEB585}"/>
              </a:ext>
            </a:extLst>
          </p:cNvPr>
          <p:cNvGrpSpPr/>
          <p:nvPr/>
        </p:nvGrpSpPr>
        <p:grpSpPr>
          <a:xfrm>
            <a:off x="5872329" y="2766370"/>
            <a:ext cx="974781" cy="230832"/>
            <a:chOff x="485775" y="1837062"/>
            <a:chExt cx="974781" cy="23083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D85B03C-2DF9-4CEF-8A97-AB3CC8F36E48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EF662264-D378-4A23-8484-C4B2916E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A82D0BD5-97B5-47BC-A0C3-71128DA7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09FB161-260F-43F9-983E-E88437EC185D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D1983B-BA96-4B9F-BD05-705A8F53DF6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60153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노드에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연결되지 않는 링크를 노드에 연결해준다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441974" cy="188713"/>
              <a:chOff x="611982" y="2062741"/>
              <a:chExt cx="1441974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330125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교차지점 연결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5907" y="264830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604098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교차지점 연결이 필요한 링크들을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도구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스냅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연결해준다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0D5EE7-2AD7-46C7-BBEF-DCD0FEB8724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8F4FDCD-D702-4BF4-AA06-8CBD9D513DC3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25CCF9-973A-4024-ACE2-8BC7CE290E4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A5D9B1-3FB4-4024-AC68-23AF7AB1489B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1F82C62-2697-4B4D-9B42-CC920C7D7F58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B92E934-023B-49ED-9DE7-654CB340B410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7E52235-C437-461D-941A-85C4807D7882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12F34-7545-4A5D-85A1-D64BCF16753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3DDEC05-B88F-4B3A-B17F-A4D0F60E285F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AA7365-1A15-4A6F-9556-5DFE1ECC0EF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1447DE6-FE6C-4D7A-9E4B-BCFF43087BA3}"/>
              </a:ext>
            </a:extLst>
          </p:cNvPr>
          <p:cNvGrpSpPr/>
          <p:nvPr/>
        </p:nvGrpSpPr>
        <p:grpSpPr>
          <a:xfrm>
            <a:off x="1962536" y="2766370"/>
            <a:ext cx="2096883" cy="230832"/>
            <a:chOff x="485775" y="1837062"/>
            <a:chExt cx="2096883" cy="23083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392023E-043F-48B9-95C4-820088C1E72A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94846F76-F727-45A9-BAFF-96D12CB0D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94E7FA89-6F0A-4CF5-BE50-911B0C763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D74F2A-85DD-4486-9A5E-623869655AB2}"/>
                </a:ext>
              </a:extLst>
            </p:cNvPr>
            <p:cNvSpPr txBox="1"/>
            <p:nvPr/>
          </p:nvSpPr>
          <p:spPr>
            <a:xfrm>
              <a:off x="731189" y="1837062"/>
              <a:ext cx="18514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교차지점 연결 필요 구간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38D658E-4BAD-4E00-8DAA-FDAF1DFEB585}"/>
              </a:ext>
            </a:extLst>
          </p:cNvPr>
          <p:cNvGrpSpPr/>
          <p:nvPr/>
        </p:nvGrpSpPr>
        <p:grpSpPr>
          <a:xfrm>
            <a:off x="5872329" y="2766370"/>
            <a:ext cx="974781" cy="230832"/>
            <a:chOff x="485775" y="1837062"/>
            <a:chExt cx="974781" cy="23083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D85B03C-2DF9-4CEF-8A97-AB3CC8F36E48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EF662264-D378-4A23-8484-C4B2916E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A82D0BD5-97B5-47BC-A0C3-71128DA7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09FB161-260F-43F9-983E-E88437EC185D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C352F2-1757-49ED-92C9-1E46C9E7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23" y="3084494"/>
            <a:ext cx="3850153" cy="3663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F191A9-6CCF-4818-841A-B375EF7B4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64" y="3064234"/>
            <a:ext cx="3518586" cy="377989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11EB34E-8E86-4C39-B69B-26FCE8DF9223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9BA8F1-BCC9-4C0D-A8C4-BBEF0F564FFB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4B8AFA-7D9F-4748-B3A1-D208FB9D4731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F3FDADB-1672-4FCF-962D-5BF54BE52272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85645E-9C57-4349-B298-414C7274314C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52308BC-1201-4A56-A8B9-3A4ECB16529A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7207E9-D6AD-4E19-8C2C-44E41880C661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19887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26BC20-F60F-4951-83FB-E0BEF088BE31}"/>
              </a:ext>
            </a:extLst>
          </p:cNvPr>
          <p:cNvGrpSpPr/>
          <p:nvPr/>
        </p:nvGrpSpPr>
        <p:grpSpPr>
          <a:xfrm>
            <a:off x="869949" y="2210978"/>
            <a:ext cx="1869841" cy="2714526"/>
            <a:chOff x="869949" y="2345242"/>
            <a:chExt cx="1869841" cy="27145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6C3BAB-1306-45B2-ADCD-B04449BBAFD2}"/>
                </a:ext>
              </a:extLst>
            </p:cNvPr>
            <p:cNvGrpSpPr/>
            <p:nvPr/>
          </p:nvGrpSpPr>
          <p:grpSpPr>
            <a:xfrm>
              <a:off x="869949" y="2345242"/>
              <a:ext cx="1604195" cy="923330"/>
              <a:chOff x="869949" y="2091361"/>
              <a:chExt cx="1604195" cy="9233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A9FA6A-A83D-41F2-893E-7CEFD84D1557}"/>
                  </a:ext>
                </a:extLst>
              </p:cNvPr>
              <p:cNvSpPr txBox="1"/>
              <p:nvPr/>
            </p:nvSpPr>
            <p:spPr>
              <a:xfrm>
                <a:off x="869949" y="2625257"/>
                <a:ext cx="856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Chapter</a:t>
                </a:r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685E-9C44-4CA0-B415-DCAC0E9F0486}"/>
                  </a:ext>
                </a:extLst>
              </p:cNvPr>
              <p:cNvSpPr txBox="1"/>
              <p:nvPr/>
            </p:nvSpPr>
            <p:spPr>
              <a:xfrm>
                <a:off x="1781647" y="2091361"/>
                <a:ext cx="692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  <a:endParaRPr lang="ko-KR" altLang="en-US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EE54574E-0EFD-44F1-8B86-0E23346E4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649" y="2593735"/>
                <a:ext cx="124620" cy="0"/>
              </a:xfrm>
              <a:prstGeom prst="line">
                <a:avLst/>
              </a:prstGeom>
              <a:ln w="25400" cap="rnd">
                <a:solidFill>
                  <a:srgbClr val="00F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74B10-CABC-4B4E-BBBB-A2472DF8A805}"/>
                </a:ext>
              </a:extLst>
            </p:cNvPr>
            <p:cNvSpPr txBox="1"/>
            <p:nvPr/>
          </p:nvSpPr>
          <p:spPr>
            <a:xfrm>
              <a:off x="882649" y="3247976"/>
              <a:ext cx="80470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개요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6D8CF47-1FBD-43E9-BC1C-774DB48E75ED}"/>
                </a:ext>
              </a:extLst>
            </p:cNvPr>
            <p:cNvGrpSpPr/>
            <p:nvPr/>
          </p:nvGrpSpPr>
          <p:grpSpPr>
            <a:xfrm>
              <a:off x="869949" y="4136438"/>
              <a:ext cx="1869841" cy="923330"/>
              <a:chOff x="869949" y="4311698"/>
              <a:chExt cx="1869841" cy="92333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8DE9B2-EA58-43A6-A7F4-51391F3E8362}"/>
                  </a:ext>
                </a:extLst>
              </p:cNvPr>
              <p:cNvSpPr txBox="1"/>
              <p:nvPr/>
            </p:nvSpPr>
            <p:spPr>
              <a:xfrm>
                <a:off x="869949" y="4311698"/>
                <a:ext cx="288541" cy="654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2</a:t>
                </a:r>
                <a:endPara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2CE76-256D-4975-BBE8-D97A5A66195A}"/>
                  </a:ext>
                </a:extLst>
              </p:cNvPr>
              <p:cNvSpPr txBox="1"/>
              <p:nvPr/>
            </p:nvSpPr>
            <p:spPr>
              <a:xfrm>
                <a:off x="1319529" y="4311698"/>
                <a:ext cx="142026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전체업무 흐름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/>
                </a:r>
                <a:b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</a:b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일정 계획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/>
                </a:r>
                <a:b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</a:br>
                <a:endPara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D3FF4B-1DE6-4852-B4E4-B9E27C54399D}"/>
              </a:ext>
            </a:extLst>
          </p:cNvPr>
          <p:cNvSpPr txBox="1"/>
          <p:nvPr/>
        </p:nvSpPr>
        <p:spPr>
          <a:xfrm>
            <a:off x="8209687" y="702944"/>
            <a:ext cx="16158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 뉴딜인턴 실습 자료</a:t>
            </a:r>
          </a:p>
        </p:txBody>
      </p:sp>
    </p:spTree>
    <p:extLst>
      <p:ext uri="{BB962C8B-B14F-4D97-AF65-F5344CB8AC3E}">
        <p14:creationId xmlns:p14="http://schemas.microsoft.com/office/powerpoint/2010/main" val="337549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D1983B-BA96-4B9F-BD05-705A8F53DF6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488362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분리되어 있는 링크를 한 개 링크로 병합해준다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021737" cy="188714"/>
              <a:chOff x="611982" y="2062741"/>
              <a:chExt cx="1021737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909888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링크 병합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1146" y="319906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187591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병합이 필요한 링크들을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도구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‘,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스냅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‘,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병합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병합해준다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0D5EE7-2AD7-46C7-BBEF-DCD0FEB8724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8F4FDCD-D702-4BF4-AA06-8CBD9D513DC3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25CCF9-973A-4024-ACE2-8BC7CE290E4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A5D9B1-3FB4-4024-AC68-23AF7AB1489B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1F82C62-2697-4B4D-9B42-CC920C7D7F58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B92E934-023B-49ED-9DE7-654CB340B410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7E52235-C437-461D-941A-85C4807D7882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12F34-7545-4A5D-85A1-D64BCF16753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3DDEC05-B88F-4B3A-B17F-A4D0F60E285F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AA7365-1A15-4A6F-9556-5DFE1ECC0EF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1447DE6-FE6C-4D7A-9E4B-BCFF43087BA3}"/>
              </a:ext>
            </a:extLst>
          </p:cNvPr>
          <p:cNvGrpSpPr/>
          <p:nvPr/>
        </p:nvGrpSpPr>
        <p:grpSpPr>
          <a:xfrm>
            <a:off x="1962536" y="2766370"/>
            <a:ext cx="1704147" cy="230832"/>
            <a:chOff x="485775" y="1837062"/>
            <a:chExt cx="1704147" cy="23083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392023E-043F-48B9-95C4-820088C1E72A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94846F76-F727-45A9-BAFF-96D12CB0D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94E7FA89-6F0A-4CF5-BE50-911B0C763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D74F2A-85DD-4486-9A5E-623869655AB2}"/>
                </a:ext>
              </a:extLst>
            </p:cNvPr>
            <p:cNvSpPr txBox="1"/>
            <p:nvPr/>
          </p:nvSpPr>
          <p:spPr>
            <a:xfrm>
              <a:off x="731189" y="1837062"/>
              <a:ext cx="145873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 병합 필요구간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38D658E-4BAD-4E00-8DAA-FDAF1DFEB585}"/>
              </a:ext>
            </a:extLst>
          </p:cNvPr>
          <p:cNvGrpSpPr/>
          <p:nvPr/>
        </p:nvGrpSpPr>
        <p:grpSpPr>
          <a:xfrm>
            <a:off x="4198976" y="2766370"/>
            <a:ext cx="1143096" cy="230832"/>
            <a:chOff x="485775" y="1837062"/>
            <a:chExt cx="1143096" cy="23083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D85B03C-2DF9-4CEF-8A97-AB3CC8F36E48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EF662264-D378-4A23-8484-C4B2916E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A82D0BD5-97B5-47BC-A0C3-71128DA7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09FB161-260F-43F9-983E-E88437EC185D}"/>
                </a:ext>
              </a:extLst>
            </p:cNvPr>
            <p:cNvSpPr txBox="1"/>
            <p:nvPr/>
          </p:nvSpPr>
          <p:spPr>
            <a:xfrm>
              <a:off x="731189" y="1837062"/>
              <a:ext cx="897682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연결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6B9D8B-4DC3-433F-BFAA-1613D081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3" y="3105489"/>
            <a:ext cx="1922041" cy="36477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D3678E-6AB0-4CFB-B7D5-56E476EA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65" y="3103694"/>
            <a:ext cx="1952625" cy="3648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71EF4-0B5D-4FFC-A345-D4A7D1A2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45" y="3124738"/>
            <a:ext cx="1952625" cy="1545958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23F02143-5687-4F11-B0B9-A57440A821B7}"/>
              </a:ext>
            </a:extLst>
          </p:cNvPr>
          <p:cNvGrpSpPr/>
          <p:nvPr/>
        </p:nvGrpSpPr>
        <p:grpSpPr>
          <a:xfrm>
            <a:off x="6446945" y="2766370"/>
            <a:ext cx="974781" cy="230832"/>
            <a:chOff x="485775" y="1837062"/>
            <a:chExt cx="974781" cy="2308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7FE01D08-D675-4FAA-855C-C122CE5C113E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CC27DDEF-493E-4863-BEAB-C16E5A68E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DE4F87A7-FE06-4034-894F-1AED43611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8C9F46-25FE-4214-B7F7-3862BC840419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객체 병합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7451E53-70E5-4359-AEE1-C8570047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08" y="4948564"/>
            <a:ext cx="1764118" cy="1855192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497E1F3-06C3-4907-8DDF-0EDBA26C058C}"/>
              </a:ext>
            </a:extLst>
          </p:cNvPr>
          <p:cNvGrpSpPr/>
          <p:nvPr/>
        </p:nvGrpSpPr>
        <p:grpSpPr>
          <a:xfrm>
            <a:off x="6478139" y="4717732"/>
            <a:ext cx="1704147" cy="230832"/>
            <a:chOff x="485775" y="1837062"/>
            <a:chExt cx="1704147" cy="23083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471C280-0A2B-4C10-B607-CC556E72412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6" name="Freeform 9">
                <a:extLst>
                  <a:ext uri="{FF2B5EF4-FFF2-40B4-BE49-F238E27FC236}">
                    <a16:creationId xmlns:a16="http://schemas.microsoft.com/office/drawing/2014/main" id="{D3A8429D-9564-4AF7-84D6-BE08CCC9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38" name="Freeform 13">
                <a:extLst>
                  <a:ext uri="{FF2B5EF4-FFF2-40B4-BE49-F238E27FC236}">
                    <a16:creationId xmlns:a16="http://schemas.microsoft.com/office/drawing/2014/main" id="{6DDAAE88-1F08-4D30-B093-2272F07F7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39F7128-2A5D-4E69-9C38-815B036AA7D3}"/>
                </a:ext>
              </a:extLst>
            </p:cNvPr>
            <p:cNvSpPr txBox="1"/>
            <p:nvPr/>
          </p:nvSpPr>
          <p:spPr>
            <a:xfrm>
              <a:off x="731189" y="1837062"/>
              <a:ext cx="145873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불필요 </a:t>
              </a:r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삭제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52D8655-819B-4619-A2D7-DE9B3F5D27F1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C6742F-58C2-4910-BFE3-5F4BED73C7C0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0FC416A-58BA-49DE-91E4-ECF4140E6575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3317087-4F2A-4BFB-AF0F-7D4B07474AE1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A622891-588C-4D28-A55E-B432DC20FD3B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F7DA17A-98EA-43CB-99D7-C11EEC5B0DE1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0F0395C-3008-4204-92CA-118C00D80AC2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1339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5F3394E-ABBE-42A6-A32F-8350D452748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2253502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임시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갱신한다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190582" cy="188713"/>
              <a:chOff x="611982" y="2062741"/>
              <a:chExt cx="1190582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078733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갱신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713376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분리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병합 등으로 중복되는 임시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생성되므로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필드계산기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활용 임시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다시 생성한다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111036" cy="230832"/>
            <a:chOff x="485775" y="1837062"/>
            <a:chExt cx="1111036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865622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임시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ID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갱신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F818E4-074D-43D7-A79E-E4F3028E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3" y="3020116"/>
            <a:ext cx="7411852" cy="3960437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27D5446-3D35-4BFA-8CFE-0589D7279143}"/>
              </a:ext>
            </a:extLst>
          </p:cNvPr>
          <p:cNvSpPr/>
          <p:nvPr/>
        </p:nvSpPr>
        <p:spPr>
          <a:xfrm>
            <a:off x="3854480" y="3924861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5F7778-37EF-46ED-BAA9-FF384DEA0957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4FAA784-CB34-4A4E-BDFD-0374170EE8F5}"/>
              </a:ext>
            </a:extLst>
          </p:cNvPr>
          <p:cNvSpPr/>
          <p:nvPr/>
        </p:nvSpPr>
        <p:spPr>
          <a:xfrm>
            <a:off x="492350" y="3753466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E2B206-2168-438D-87A5-4B80C9B257A6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FA70254-2FA9-4303-94DF-E58E83D12D9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C150C49-CD80-41B0-8FD8-B76BE80F8C1F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57C9C96-8051-471D-A360-FBCFCC1B898F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8FE1D90-1AE6-4DA9-9C14-BC7AEE89723E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3608B0A-F582-408B-BE1C-5F97447D0DF3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AF4E2E0-6521-4E08-93B1-A92E2A739EC4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466AACE-D105-4119-9C75-E92DBA886F9B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BEE48E2-3BF1-4B42-8D22-088E538EED48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4589BB9-364D-4894-88D0-F394D5DFD3A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92FCC4F-BECA-4E3C-9372-9D7E9134565A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8373A08-B287-4884-A34E-A374FD7DBE45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5065DB-3F0C-406D-8E42-940C8CC96124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F3043A-FA04-4805-9E68-E352DABB4A14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994207-58F2-4829-8068-FB650D8EF062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A1241C9-9804-4187-9CCF-655D1F485331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7279CB4-8C0E-4F70-88D0-1B0E80D73275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6844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5F3394E-ABBE-42A6-A32F-8350D452748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562741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작업된 레이어를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반영하기전 후 편집한다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511387" cy="188713"/>
              <a:chOff x="611982" y="2062741"/>
              <a:chExt cx="1511387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399538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후 편집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4150175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불필요한 필드를 삭제하고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병합된 레이어의 이름을 변경한다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535832" cy="230832"/>
            <a:chOff x="485775" y="1837062"/>
            <a:chExt cx="1535832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29041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불필요 필드 삭제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27D5446-3D35-4BFA-8CFE-0589D7279143}"/>
              </a:ext>
            </a:extLst>
          </p:cNvPr>
          <p:cNvSpPr/>
          <p:nvPr/>
        </p:nvSpPr>
        <p:spPr>
          <a:xfrm>
            <a:off x="3854480" y="3924861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5F7778-37EF-46ED-BAA9-FF384DEA0957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4FAA784-CB34-4A4E-BDFD-0374170EE8F5}"/>
              </a:ext>
            </a:extLst>
          </p:cNvPr>
          <p:cNvSpPr/>
          <p:nvPr/>
        </p:nvSpPr>
        <p:spPr>
          <a:xfrm>
            <a:off x="485907" y="4300587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E2B206-2168-438D-87A5-4B80C9B257A6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FA70254-2FA9-4303-94DF-E58E83D12D9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C150C49-CD80-41B0-8FD8-B76BE80F8C1F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57C9C96-8051-471D-A360-FBCFCC1B898F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8FE1D90-1AE6-4DA9-9C14-BC7AEE89723E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3608B0A-F582-408B-BE1C-5F97447D0DF3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AF4E2E0-6521-4E08-93B1-A92E2A739EC4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466AACE-D105-4119-9C75-E92DBA886F9B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BEE48E2-3BF1-4B42-8D22-088E538EED48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4589BB9-364D-4894-88D0-F394D5DFD3A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73F240-7DC9-49A2-BEDD-EEA52C35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57" y="2968919"/>
            <a:ext cx="7993831" cy="382413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276E722-FF8C-4769-B8EC-F310AB5AA77F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5DED0B0-B8B2-4F7D-A035-31FA7CD468FE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09507AB-0E9D-4201-80CD-A5E661B613AF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973429-F23E-4C30-97FA-1B26EFE5EAED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E65C774-022A-4D20-BEE5-C1BF382021D2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C287D70-B2FB-4DEC-A53E-374F93A8A2C5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578F58-8B45-4440-8AB7-A45913165D31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4992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5F3394E-ABBE-42A6-A32F-8350D452748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562741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레이어의 이름을 바꾸어 주고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인서트 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46435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141805" cy="188713"/>
              <a:chOff x="611982" y="2062741"/>
              <a:chExt cx="1141805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029956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DB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인서트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368457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통합된 레이어를 명명규칙에 맞게 변경한 후 드래그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드랍으로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인서트한다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535832" cy="230832"/>
            <a:chOff x="485775" y="1837062"/>
            <a:chExt cx="1535832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29041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불필요 필드 삭제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(2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편집데이터 셋 통합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27D5446-3D35-4BFA-8CFE-0589D7279143}"/>
              </a:ext>
            </a:extLst>
          </p:cNvPr>
          <p:cNvSpPr/>
          <p:nvPr/>
        </p:nvSpPr>
        <p:spPr>
          <a:xfrm>
            <a:off x="3854480" y="3924861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5F7778-37EF-46ED-BAA9-FF384DEA0957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E2B206-2168-438D-87A5-4B80C9B257A6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FA70254-2FA9-4303-94DF-E58E83D12D9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C150C49-CD80-41B0-8FD8-B76BE80F8C1F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57C9C96-8051-471D-A360-FBCFCC1B898F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8FE1D90-1AE6-4DA9-9C14-BC7AEE89723E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3608B0A-F582-408B-BE1C-5F97447D0DF3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AF4E2E0-6521-4E08-93B1-A92E2A739EC4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466AACE-D105-4119-9C75-E92DBA886F9B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BEE48E2-3BF1-4B42-8D22-088E538EED48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4589BB9-364D-4894-88D0-F394D5DFD3A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43ED7FB-8D92-4A15-BAF0-29DD89FCF9F5}"/>
              </a:ext>
            </a:extLst>
          </p:cNvPr>
          <p:cNvSpPr/>
          <p:nvPr/>
        </p:nvSpPr>
        <p:spPr>
          <a:xfrm>
            <a:off x="486550" y="485751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62714CAB-BD10-4392-A2B5-2BA2DA41F21A}"/>
              </a:ext>
            </a:extLst>
          </p:cNvPr>
          <p:cNvCxnSpPr>
            <a:cxnSpLocks/>
          </p:cNvCxnSpPr>
          <p:nvPr/>
        </p:nvCxnSpPr>
        <p:spPr>
          <a:xfrm>
            <a:off x="474992" y="595969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A3701A-57A5-4840-AF71-DE5132B9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56" y="3079402"/>
            <a:ext cx="5217557" cy="3821659"/>
          </a:xfrm>
          <a:prstGeom prst="rect">
            <a:avLst/>
          </a:prstGeom>
        </p:spPr>
      </p:pic>
      <p:sp>
        <p:nvSpPr>
          <p:cNvPr id="123" name="화살표: 오른쪽으로 구부러짐 122">
            <a:extLst>
              <a:ext uri="{FF2B5EF4-FFF2-40B4-BE49-F238E27FC236}">
                <a16:creationId xmlns:a16="http://schemas.microsoft.com/office/drawing/2014/main" id="{5D64CBC8-49A4-4068-9CCD-8A4E27E6A677}"/>
              </a:ext>
            </a:extLst>
          </p:cNvPr>
          <p:cNvSpPr/>
          <p:nvPr/>
        </p:nvSpPr>
        <p:spPr>
          <a:xfrm rot="10800000">
            <a:off x="3485756" y="3634812"/>
            <a:ext cx="667168" cy="2182737"/>
          </a:xfrm>
          <a:prstGeom prst="curvedRightArrow">
            <a:avLst/>
          </a:prstGeom>
          <a:solidFill>
            <a:srgbClr val="0F81DC"/>
          </a:solidFill>
          <a:ln>
            <a:solidFill>
              <a:srgbClr val="0F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6BF318-D242-42C9-9B81-53B3C62B63CE}"/>
              </a:ext>
            </a:extLst>
          </p:cNvPr>
          <p:cNvSpPr txBox="1"/>
          <p:nvPr/>
        </p:nvSpPr>
        <p:spPr>
          <a:xfrm>
            <a:off x="3286829" y="4648966"/>
            <a:ext cx="716543" cy="176547"/>
          </a:xfrm>
          <a:prstGeom prst="rect">
            <a:avLst/>
          </a:prstGeom>
          <a:noFill/>
        </p:spPr>
        <p:txBody>
          <a:bodyPr wrap="none" lIns="0" tIns="7200" rIns="0" bIns="0" rtlCol="0" anchor="ctr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드래그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1D06074-9E20-4E35-9028-54B4EA50A505}"/>
              </a:ext>
            </a:extLst>
          </p:cNvPr>
          <p:cNvSpPr txBox="1"/>
          <p:nvPr/>
        </p:nvSpPr>
        <p:spPr>
          <a:xfrm>
            <a:off x="603785" y="1711621"/>
            <a:ext cx="83356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내려받기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5D7E011-1969-4BD5-8F34-B5FCA6A7B17D}"/>
              </a:ext>
            </a:extLst>
          </p:cNvPr>
          <p:cNvSpPr txBox="1"/>
          <p:nvPr/>
        </p:nvSpPr>
        <p:spPr>
          <a:xfrm>
            <a:off x="603785" y="2262382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통합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8A832F6-6820-4735-B0B7-FD788C6D096D}"/>
              </a:ext>
            </a:extLst>
          </p:cNvPr>
          <p:cNvSpPr txBox="1"/>
          <p:nvPr/>
        </p:nvSpPr>
        <p:spPr>
          <a:xfrm>
            <a:off x="603785" y="2813143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 연결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AAB4679-33C6-434B-8FA1-F68515EB0C21}"/>
              </a:ext>
            </a:extLst>
          </p:cNvPr>
          <p:cNvSpPr txBox="1"/>
          <p:nvPr/>
        </p:nvSpPr>
        <p:spPr>
          <a:xfrm>
            <a:off x="603785" y="3363904"/>
            <a:ext cx="58349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 병합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A1C986-3231-4A7F-A6CE-AEEF5E48BF47}"/>
              </a:ext>
            </a:extLst>
          </p:cNvPr>
          <p:cNvSpPr txBox="1"/>
          <p:nvPr/>
        </p:nvSpPr>
        <p:spPr>
          <a:xfrm>
            <a:off x="603785" y="3914665"/>
            <a:ext cx="73577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갱신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694653-2EE0-42A2-9C8F-585CC14C6A4A}"/>
              </a:ext>
            </a:extLst>
          </p:cNvPr>
          <p:cNvSpPr txBox="1"/>
          <p:nvPr/>
        </p:nvSpPr>
        <p:spPr>
          <a:xfrm>
            <a:off x="603785" y="4465426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A988C9D-187A-48F7-833F-A508D6EDCDFD}"/>
              </a:ext>
            </a:extLst>
          </p:cNvPr>
          <p:cNvSpPr txBox="1"/>
          <p:nvPr/>
        </p:nvSpPr>
        <p:spPr>
          <a:xfrm>
            <a:off x="603785" y="5016187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58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0620FE4-28DF-43F2-9E15-5B3FF1AA9B69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10822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링크별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교차점을 추출한다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59028" cy="188714"/>
              <a:chOff x="611982" y="2062741"/>
              <a:chExt cx="1759028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47179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교차점 생성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(1/2)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0762" y="3204524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311023" cy="6514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라인 교차 영역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링크별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교차점을 생성해준다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 레이어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레이어 교차분석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모두 위에서 작업된 링크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(2231_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홍길동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입력하고 실행한다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152987" cy="230832"/>
            <a:chOff x="485775" y="1837062"/>
            <a:chExt cx="2152987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90757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라인 교차 영역 기능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D4EED8-EC4E-4A72-B4A7-EA1889C4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7" y="3107401"/>
            <a:ext cx="6414272" cy="375412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D1E7D15-3AA2-49BE-9131-CE83EC116D22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F6E4FF-B943-4B54-ADC4-896EE9A7D39F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00CEDA5D-BCEC-4E65-A798-B96F3CE278BF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B1D027B-C640-44B3-B42A-91107A2DAD72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1130581-3094-418F-8CFF-5154D18BC2D7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26E85E1-1FEB-42C9-9A4A-3DC2E1F9F6AC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1C59856-761B-4684-B3C4-A9A0F8977878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3933DE2-4F06-43B0-867F-6984F1B31CC6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4C40230-94B9-40EC-8078-09EC8BFFF518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7604BA5-D6F6-4676-920B-FE38DE7F735B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CFF8FD9-A39A-49BC-B179-FAA0CBFB4647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C58BA78-0B88-40C5-AC8E-1F4EF23D9627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ECE3A3B-0A0E-4E55-A871-A5B2E07757F2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7EC3FE7-EAD4-465F-97C0-4DAC77A68E18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1285050-6D95-44C7-A6EE-D2B55299B493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928FE84-762A-4023-9A20-CBBBD79BE07F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7C35DE-B951-47F7-BC8E-50DBD595476E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F5D3B1D-673D-4DB7-BD41-0754CBA16E1F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01775DE-5A3E-43D3-A542-40A124446953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10822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링크별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교차점을 추출한다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759028" cy="188714"/>
              <a:chOff x="611982" y="2062741"/>
              <a:chExt cx="1759028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647179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교차점 생성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(2/2)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0762" y="3204524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8138446" cy="6514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교차점이 있어야 하나 생성되지 않은 경우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링크를 수정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스냅기능 활용한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수정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분리를 통한 링크 분할 등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수정을 완료하고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라인 교차 영역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다시 수행한다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중복되는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제거하기 위해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중복 도형 삭제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실행한다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152987" cy="230832"/>
            <a:chOff x="485775" y="1837062"/>
            <a:chExt cx="2152987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90757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라인 교차 영역 기능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3E9FC0-C462-4876-8D42-0AC2E864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4" y="3036402"/>
            <a:ext cx="5769570" cy="4023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B91F2-DA74-4883-9652-9FF7562F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819" r="55599"/>
          <a:stretch/>
        </p:blipFill>
        <p:spPr>
          <a:xfrm>
            <a:off x="8092687" y="3069351"/>
            <a:ext cx="1594398" cy="3993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ECE401-DB5E-4262-9F3A-B3DADEED7698}"/>
              </a:ext>
            </a:extLst>
          </p:cNvPr>
          <p:cNvGrpSpPr/>
          <p:nvPr/>
        </p:nvGrpSpPr>
        <p:grpSpPr>
          <a:xfrm>
            <a:off x="8063690" y="2792081"/>
            <a:ext cx="1760252" cy="230832"/>
            <a:chOff x="485775" y="1837062"/>
            <a:chExt cx="1760252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84E4808-23F5-4D8B-95B8-FC7E3247C8F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B1AFE115-4153-47E0-8140-540CEEF7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27016BEA-4819-4CBE-AE64-5EE6614A5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C37CBAB-5A3B-45E1-8B2E-E9A361B90A31}"/>
                </a:ext>
              </a:extLst>
            </p:cNvPr>
            <p:cNvSpPr txBox="1"/>
            <p:nvPr/>
          </p:nvSpPr>
          <p:spPr>
            <a:xfrm>
              <a:off x="731189" y="1837062"/>
              <a:ext cx="151483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중복 도형 삭제 결과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881B4A6-83FB-4EC4-9483-6F7CB56DA4C8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02D4855-2C01-46CF-BE97-25CB2EF8E310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4AC6691-5247-49A4-8C43-E9E1AF155740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AE7E0B3-576A-4BB9-82E4-70DECC6024CE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F589BD2-2374-4F56-B394-B88BFC11E115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CB083A0-DC4B-4163-BA0A-A4939184FC1F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C7F807B-1691-45BA-A21A-F2942C7D12A5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19760F2-7DA2-490B-B55D-247F64BCD6F3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AAD3B07-46C8-4FC8-A1D1-134471DA7EED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107E5358-0456-4DC6-ACA2-50196A81CFAB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0A9419E-455B-492F-B42D-A23A4D488215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1168A88-3AEB-47C2-9D87-FB8ED950CE0B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2D215B5-5D63-4A62-A6EC-25D9769CE82B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9D87A39B-B1DA-42CE-AB8D-8DD0407E96FC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D585962-F9F5-4CBA-AC23-13075326BBCB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1915C0C-836B-48D9-9E6F-EC8ED4218899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CC7B20F-5207-4A44-B89A-40B5D0F74FDC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71DC773-E201-4EA4-A0EB-068EF83243DA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3E56FB2-1E9D-4E36-80BE-42592806248C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10822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링크별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버텍스를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생성한다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231855" cy="188714"/>
              <a:chOff x="611982" y="2062741"/>
              <a:chExt cx="1231855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120006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버텍스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생성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0762" y="3758376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4050789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실행하여 각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링크별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추출한다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928567" cy="230832"/>
            <a:chOff x="485775" y="1837062"/>
            <a:chExt cx="1928567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68315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추출 기능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71418-5818-4307-B0F8-B20F3FDA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1" y="3058543"/>
            <a:ext cx="5611019" cy="38849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6EE41F-27BF-4D2A-B342-028C4CC8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86" y="3079760"/>
            <a:ext cx="2779775" cy="2248849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EC1CC6-1455-4331-A332-81635D0FA5A4}"/>
              </a:ext>
            </a:extLst>
          </p:cNvPr>
          <p:cNvGrpSpPr/>
          <p:nvPr/>
        </p:nvGrpSpPr>
        <p:grpSpPr>
          <a:xfrm>
            <a:off x="7330986" y="2725282"/>
            <a:ext cx="2321303" cy="230832"/>
            <a:chOff x="485775" y="1837062"/>
            <a:chExt cx="2321303" cy="230832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5D3FACE-4639-4FEF-BDAD-8F86D3CD129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B8857C72-7124-4022-8228-B4BF07E2A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A4FF1277-CE7B-4CF4-B0AD-9427BA441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15B5DE4-C38C-46A3-B2EF-9518B7573F89}"/>
                </a:ext>
              </a:extLst>
            </p:cNvPr>
            <p:cNvSpPr txBox="1"/>
            <p:nvPr/>
          </p:nvSpPr>
          <p:spPr>
            <a:xfrm>
              <a:off x="731189" y="1837062"/>
              <a:ext cx="207588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버텍스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추출 기능 실행 결과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5E5B8AF9-0178-43AE-A4B9-138541FB8CFB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241448-97F3-443F-817B-38A51201F846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7E254693-46D6-45CD-B793-9E119E84F94A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BECA24C-4F3C-4E64-9C68-030BC1D498AB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9434299-8960-4608-A3A6-91947462E2C1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29BF5ABE-431F-4468-866E-B46148BF31FD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23EEC61-191F-4185-84D8-DAB31143801A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124EB35-135C-499B-BFAF-F30CDC4BF763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730ADB6-107B-4FCA-9254-484A1A96E161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F702F1F-10D0-4249-988D-3AEC76F5D35C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2C2773C-CECD-4DC8-BAA0-BF33CFEACC09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B600F64F-ACD1-43BC-820A-6C5D39D18919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63CA644-CE60-400D-B790-47571FF2C124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9373547-EAD5-4F3E-91BE-E51D177F859E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FFAC82E-FC78-43C5-A1E1-E96265D4BCF7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52033B6-E8AC-4B36-AD0E-F313BA09A324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7C17654-15A4-44FA-905F-B7469B04C758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CAA4807A-0147-4531-B77A-6588E279858D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6F6716-0DE7-470B-86E1-4BAF1625EB3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10822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링크별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버텍스를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생성한다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969146" cy="188714"/>
              <a:chOff x="611982" y="2062741"/>
              <a:chExt cx="1969146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857297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노드정보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생성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(1/2)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7748" y="4302833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8136843" cy="6514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앞서 생성한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교차점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 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정보를 활용하여 각 포인트별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노드여부를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위치를 이용하여 속성을 조인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활용하며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입력레이어는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조인 레이어는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교차점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삭제한 출력물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활용한다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3218985" cy="230832"/>
            <a:chOff x="485775" y="1837062"/>
            <a:chExt cx="3218985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2973571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위치를 이용하여 속성을 조인 기능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ED9A3-635F-4F76-9393-73F70CD0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08" y="3023025"/>
            <a:ext cx="5786132" cy="383011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D20B67D-B6CD-4FC4-BDD2-DF9930F5F99B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CB840D-861E-4A92-B7D5-F91194CA90A1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AAB14A0-E2FC-4520-BB9B-2705F83E1406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4092D76E-CD91-45DE-B988-AD66CCA0461E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B0EBA25-B9F7-4F03-8302-BF75A1F484CB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E6EE2A8-B82F-4879-A126-8F311EDA9F8D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A3E3368-E790-4FCA-BB3B-CDEA032B3B53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FC3BA3D-FAA3-4BEB-9E02-51BE2C59E590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9049863-5AD1-4AB0-936F-ABB4AE9CDB13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251413F-D559-4F7E-9BF1-DE99407EEBD2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F053BE9-FECE-434C-93A0-83EC4BF7C487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D08E1C5-39FD-4EEA-9439-918CC174E3C3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0719E26E-9F90-4596-98C5-BC9C08EBBA7A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223F3F1-319B-4BD2-B0A8-FB48EA9B0864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A1E5C-A2F5-4F34-9284-F5A92D3D01A4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3E3EA3D-9B77-43B8-BD90-AFCC60F164ED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9F19EB8-17A4-451D-A4D0-795473E5A805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F9062D5-1310-42B5-99CD-19EB0F01C68B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4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0D4FDE-64F2-42C2-B506-958C91554D2D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108223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링크별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버텍스를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생성한다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969146" cy="188714"/>
              <a:chOff x="611982" y="2062741"/>
              <a:chExt cx="1969146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857297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노드정보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생성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(2/2)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7748" y="4302833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5C5B33A7-47C5-4572-BF18-EC03C592687F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D52AE04D-C555-4587-B367-9106448CC6D9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4897174" cy="6258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 확인을 위해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심볼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분류값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사용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결과를 확인한다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표현식은 아래와 같이 입력한다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이때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1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0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노드 를 나타낸다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b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CASE WHEN  “TYPE_2”  IS NULL  THEN 1  ELSE 0 END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974781" cy="230832"/>
            <a:chOff x="485775" y="1837062"/>
            <a:chExt cx="974781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심볼 편집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5D2BCD-0E81-42B0-A4D7-3E37F672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3177267"/>
            <a:ext cx="3998036" cy="3799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1DCA3-B468-4AF1-94B5-198C71F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65"/>
          <a:stretch/>
        </p:blipFill>
        <p:spPr>
          <a:xfrm>
            <a:off x="2012593" y="3052287"/>
            <a:ext cx="3659545" cy="3924649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CB34C1CF-1992-43E8-8685-A6D20F62A2F0}"/>
              </a:ext>
            </a:extLst>
          </p:cNvPr>
          <p:cNvGrpSpPr/>
          <p:nvPr/>
        </p:nvGrpSpPr>
        <p:grpSpPr>
          <a:xfrm>
            <a:off x="5974080" y="2725282"/>
            <a:ext cx="974781" cy="230832"/>
            <a:chOff x="485775" y="1837062"/>
            <a:chExt cx="974781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30397EB-F685-49BF-B43A-7E0183EA1D3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7864F12A-2E09-422C-91AD-32E07954C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8A45E6A7-7E1E-43BF-AED9-A5164A9A6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E69834-E5EB-43B6-88D1-1B84A65AE6EB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BB61DEF-63EF-4FE5-8062-9FE9E4AF3A3F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F6129D8-BA40-4CCE-8511-96476B42B053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CFC93F3-F0C8-4CF5-B9C0-CCE52062618D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70CEDB5-C6FC-4047-B47F-93F0EF7C418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CBE8AD-6EBD-4C58-8DBD-C2DBFB8A2C58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1DC8B9D-0A39-401D-8936-DAB96247ED98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90D3407-B634-407B-83D0-96D6053B5825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20EF1E4-F142-43BC-BA04-14CF0732E1DE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BAE07F-DE9F-4957-836E-A94E0FC9DE24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94B8A45-64EC-427C-9D54-6841725B8895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FB2EFFD-4104-4F5E-9A9A-95CFC32DB0E2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BB609DB-5851-45C5-808E-7FCCE5CD4DDF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535A95D-A38A-40AB-B32C-B656AB00521E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CC4DAA6-3690-4AD0-912A-78A185F0EFDF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9C50822-6966-4F77-ACF8-D7CB5EB0EC7B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80AF1940-B456-43AD-951A-91F6B788443F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0D623B8-3C70-45E9-9FA4-4E59373765DB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1BD728D-4F00-4C19-A6E7-DA8F3539B6D5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1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F5B474-340C-45A9-A065-94179DA6B69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475538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작업된 레이어를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반영하기전 후 편집한다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2038561" cy="188713"/>
              <a:chOff x="611982" y="2062741"/>
              <a:chExt cx="2038561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926712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후 편집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(1/3)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9568" y="485751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D52AE04D-C555-4587-B367-9106448CC6D9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647132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작업된 레이어에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‘X/Y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필드를 레이어에 추가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X,Y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좌표값을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필드값으로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641904" cy="230832"/>
            <a:chOff x="485775" y="1837062"/>
            <a:chExt cx="2641904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239649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X/Y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필드를 레이어에 추가 실행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B34C1CF-1992-43E8-8685-A6D20F62A2F0}"/>
              </a:ext>
            </a:extLst>
          </p:cNvPr>
          <p:cNvGrpSpPr/>
          <p:nvPr/>
        </p:nvGrpSpPr>
        <p:grpSpPr>
          <a:xfrm>
            <a:off x="5974080" y="2725282"/>
            <a:ext cx="974781" cy="230832"/>
            <a:chOff x="485775" y="1837062"/>
            <a:chExt cx="974781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30397EB-F685-49BF-B43A-7E0183EA1D3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7864F12A-2E09-422C-91AD-32E07954C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8A45E6A7-7E1E-43BF-AED9-A5164A9A6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E69834-E5EB-43B6-88D1-1B84A65AE6EB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6E2488-37EE-4FA6-880E-E8CFF0C5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6513" y="4199126"/>
            <a:ext cx="3434833" cy="3837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32CD1-9559-4077-8BF3-F10B7074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36" y="3022284"/>
            <a:ext cx="3798184" cy="3937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BD3AA5-5BCE-4884-8537-C145717A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48" y="3017517"/>
            <a:ext cx="3791228" cy="3937749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00FF3B-8B17-4613-BD8B-B7E9128951F4}"/>
              </a:ext>
            </a:extLst>
          </p:cNvPr>
          <p:cNvSpPr/>
          <p:nvPr/>
        </p:nvSpPr>
        <p:spPr>
          <a:xfrm>
            <a:off x="7969280" y="3677211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0C2F95-8AF2-4A80-BBB5-31C6444A2850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6FA30C-E6EB-48B8-B085-F7759FC65C3D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14BF022F-0424-4BF2-9DB3-B56DE48B0622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CA817BC-7772-4ED3-B8C2-2EAD89395616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322DAA0-0579-4BD5-A99C-BD2DEDCCE15E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E3A7E4A-4CFD-46B4-AF41-3DEF762CF5C7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3A059A-1347-4EE6-B282-BAC76D2CCF8F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1796F519-3EEB-4C72-B332-9AD231B4BDD2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48114A5-0E8B-4B65-A305-ED4C91164172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817FBBC-30D2-4003-9073-CACFA0C0DF4A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D9E8BF8-9C34-404D-8A0E-5C6566C45AF7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1E394800-1C50-4E3D-AC47-77EA03709583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37ACBE9-6362-4422-BC6F-064BB21EAD15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B343C42A-D428-4407-B610-F6718590B4DD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4C0D578-D8FA-4A79-B5EE-37B33F3A1FBF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91B9C45-BAD0-4D22-B8D6-E3F6BAFEEA3F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0F6B03B2-A423-4B3D-AC0D-568142D4B17C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25905ABD-1DE0-431F-8DEF-CEA1232B7D65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871BE0-74F7-4EC9-9791-B6F18FADDA1F}"/>
              </a:ext>
            </a:extLst>
          </p:cNvPr>
          <p:cNvSpPr/>
          <p:nvPr/>
        </p:nvSpPr>
        <p:spPr>
          <a:xfrm>
            <a:off x="1857946" y="4951512"/>
            <a:ext cx="2899736" cy="2222693"/>
          </a:xfrm>
          <a:prstGeom prst="rect">
            <a:avLst/>
          </a:prstGeom>
          <a:solidFill>
            <a:srgbClr val="E1F3FF"/>
          </a:solidFill>
          <a:ln>
            <a:solidFill>
              <a:srgbClr val="E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667829"/>
            <a:ext cx="9720263" cy="1022242"/>
            <a:chOff x="485775" y="667829"/>
            <a:chExt cx="9720263" cy="102224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45F4D8-1AE1-4068-A378-3B89AB6D39FB}"/>
                </a:ext>
              </a:extLst>
            </p:cNvPr>
            <p:cNvSpPr txBox="1"/>
            <p:nvPr/>
          </p:nvSpPr>
          <p:spPr>
            <a:xfrm>
              <a:off x="485775" y="667829"/>
              <a:ext cx="137217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1.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 업무흐름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AC1F31-66C1-4518-8F77-BD670C837311}"/>
                </a:ext>
              </a:extLst>
            </p:cNvPr>
            <p:cNvSpPr txBox="1"/>
            <p:nvPr/>
          </p:nvSpPr>
          <p:spPr>
            <a:xfrm>
              <a:off x="9790860" y="744773"/>
              <a:ext cx="4151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Ⅰ.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8855950" cy="622823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업무는 크게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 단계로 구분되며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 단계는 이전 단계의 산출물을 기준으로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/>
              </a:r>
              <a:b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</a:b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작업하게 됨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36B68C-57D6-4057-9357-A9F6E03C1D64}"/>
              </a:ext>
            </a:extLst>
          </p:cNvPr>
          <p:cNvGrpSpPr/>
          <p:nvPr/>
        </p:nvGrpSpPr>
        <p:grpSpPr>
          <a:xfrm>
            <a:off x="491489" y="1797050"/>
            <a:ext cx="9720000" cy="578071"/>
            <a:chOff x="491489" y="2030352"/>
            <a:chExt cx="9720000" cy="5780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ED6284-EC55-46F6-94F9-DE31A5DAFCC8}"/>
                </a:ext>
              </a:extLst>
            </p:cNvPr>
            <p:cNvGrpSpPr/>
            <p:nvPr/>
          </p:nvGrpSpPr>
          <p:grpSpPr>
            <a:xfrm>
              <a:off x="491489" y="2030352"/>
              <a:ext cx="9720000" cy="290777"/>
              <a:chOff x="593721" y="2030352"/>
              <a:chExt cx="9720000" cy="29077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0F356D-DA1E-4936-8026-7AA0771C4AEE}"/>
                  </a:ext>
                </a:extLst>
              </p:cNvPr>
              <p:cNvGrpSpPr/>
              <p:nvPr/>
            </p:nvGrpSpPr>
            <p:grpSpPr>
              <a:xfrm>
                <a:off x="611982" y="2030352"/>
                <a:ext cx="1248379" cy="253492"/>
                <a:chOff x="611982" y="2030352"/>
                <a:chExt cx="1248379" cy="25349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166F20-8F62-4F02-840E-47A9D14DF3AE}"/>
                    </a:ext>
                  </a:extLst>
                </p:cNvPr>
                <p:cNvSpPr txBox="1"/>
                <p:nvPr/>
              </p:nvSpPr>
              <p:spPr>
                <a:xfrm>
                  <a:off x="723831" y="2030352"/>
                  <a:ext cx="1136530" cy="253492"/>
                </a:xfrm>
                <a:prstGeom prst="rect">
                  <a:avLst/>
                </a:prstGeom>
                <a:noFill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1C1F2A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전체 업무흐름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AB04D74-7E89-4480-899F-21C1989DA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982" y="2085298"/>
                  <a:ext cx="0" cy="162653"/>
                </a:xfrm>
                <a:prstGeom prst="line">
                  <a:avLst/>
                </a:prstGeom>
                <a:ln w="38100" cap="rnd">
                  <a:solidFill>
                    <a:srgbClr val="0069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92006CB-DCA7-4FA5-B103-66B87179C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21" y="2321129"/>
                <a:ext cx="9720000" cy="0"/>
              </a:xfrm>
              <a:prstGeom prst="line">
                <a:avLst/>
              </a:prstGeom>
              <a:solidFill>
                <a:schemeClr val="bg1"/>
              </a:solidFill>
              <a:ln w="63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1FE07B0-3389-40FE-B09E-DB2F7A02F52E}"/>
                </a:ext>
              </a:extLst>
            </p:cNvPr>
            <p:cNvGrpSpPr/>
            <p:nvPr/>
          </p:nvGrpSpPr>
          <p:grpSpPr>
            <a:xfrm>
              <a:off x="493395" y="2401098"/>
              <a:ext cx="1519634" cy="207325"/>
              <a:chOff x="565147" y="2401098"/>
              <a:chExt cx="1519634" cy="20732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82B3B7-3D92-49E8-8D56-740034351E5A}"/>
                  </a:ext>
                </a:extLst>
              </p:cNvPr>
              <p:cNvSpPr txBox="1"/>
              <p:nvPr/>
            </p:nvSpPr>
            <p:spPr>
              <a:xfrm>
                <a:off x="723831" y="2401098"/>
                <a:ext cx="1360950" cy="207325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설명문을 입력하세요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A864D0-0B5A-4F57-B59B-9200F7BBA71D}"/>
                  </a:ext>
                </a:extLst>
              </p:cNvPr>
              <p:cNvSpPr txBox="1"/>
              <p:nvPr/>
            </p:nvSpPr>
            <p:spPr>
              <a:xfrm>
                <a:off x="565147" y="2401098"/>
                <a:ext cx="97784" cy="207325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+</a:t>
                </a:r>
                <a:endParaRPr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731CF2-D79A-44BA-B636-76AEA727086C}"/>
              </a:ext>
            </a:extLst>
          </p:cNvPr>
          <p:cNvSpPr/>
          <p:nvPr/>
        </p:nvSpPr>
        <p:spPr>
          <a:xfrm>
            <a:off x="485775" y="1835150"/>
            <a:ext cx="9718887" cy="525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9FC703-4508-4679-BD3F-4C58F37A8D93}"/>
              </a:ext>
            </a:extLst>
          </p:cNvPr>
          <p:cNvSpPr/>
          <p:nvPr/>
        </p:nvSpPr>
        <p:spPr>
          <a:xfrm>
            <a:off x="621599" y="2736757"/>
            <a:ext cx="3060000" cy="1978392"/>
          </a:xfrm>
          <a:prstGeom prst="rect">
            <a:avLst/>
          </a:prstGeom>
          <a:solidFill>
            <a:srgbClr val="E1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E5068E-D6B8-4E69-B78D-8B7646EB3F33}"/>
              </a:ext>
            </a:extLst>
          </p:cNvPr>
          <p:cNvSpPr txBox="1"/>
          <p:nvPr/>
        </p:nvSpPr>
        <p:spPr>
          <a:xfrm>
            <a:off x="796328" y="2817683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 내용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282A79B-4A8C-4094-8DDC-7E9B91F70FF3}"/>
              </a:ext>
            </a:extLst>
          </p:cNvPr>
          <p:cNvSpPr/>
          <p:nvPr/>
        </p:nvSpPr>
        <p:spPr>
          <a:xfrm>
            <a:off x="621599" y="2432811"/>
            <a:ext cx="3060000" cy="312769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D67281-3646-4258-A1D5-3F5942533CCF}"/>
              </a:ext>
            </a:extLst>
          </p:cNvPr>
          <p:cNvSpPr txBox="1"/>
          <p:nvPr/>
        </p:nvSpPr>
        <p:spPr>
          <a:xfrm>
            <a:off x="768085" y="3062732"/>
            <a:ext cx="2494273" cy="789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포털지도</a:t>
            </a: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및 기타 링크정보를 참고하여 </a:t>
            </a:r>
            <a:r>
              <a:rPr lang="en-US" altLang="ko-KR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편집 데이터 셋 구축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횡단보도</a:t>
            </a:r>
            <a:r>
              <a:rPr lang="en-US" altLang="ko-KR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육교 등 속성정보 구축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및 </a:t>
            </a:r>
            <a:r>
              <a:rPr lang="ko-KR" altLang="en-US" sz="12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노드생성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3D1F68-E30A-4D5F-9FFF-74095DAE4CF8}"/>
              </a:ext>
            </a:extLst>
          </p:cNvPr>
          <p:cNvSpPr/>
          <p:nvPr/>
        </p:nvSpPr>
        <p:spPr>
          <a:xfrm>
            <a:off x="3751974" y="2736757"/>
            <a:ext cx="3060000" cy="1978392"/>
          </a:xfrm>
          <a:prstGeom prst="rect">
            <a:avLst/>
          </a:prstGeom>
          <a:solidFill>
            <a:srgbClr val="E1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ABB03C-940D-4DA4-8543-7F81B4C5CCCE}"/>
              </a:ext>
            </a:extLst>
          </p:cNvPr>
          <p:cNvSpPr txBox="1"/>
          <p:nvPr/>
        </p:nvSpPr>
        <p:spPr>
          <a:xfrm>
            <a:off x="3914003" y="2825303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 내용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79C967-DAB4-4D2C-9512-70DE07E2054E}"/>
              </a:ext>
            </a:extLst>
          </p:cNvPr>
          <p:cNvSpPr/>
          <p:nvPr/>
        </p:nvSpPr>
        <p:spPr>
          <a:xfrm>
            <a:off x="3751974" y="2432811"/>
            <a:ext cx="3060000" cy="312769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통합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05D473-AE92-440D-B103-D6F7E543F356}"/>
              </a:ext>
            </a:extLst>
          </p:cNvPr>
          <p:cNvSpPr txBox="1"/>
          <p:nvPr/>
        </p:nvSpPr>
        <p:spPr>
          <a:xfrm>
            <a:off x="3885760" y="3070352"/>
            <a:ext cx="2045432" cy="6052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그리드별 편집 데이터 셋 통합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그리드별 경계선 구간 링크 통합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속성정보 통합 등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34B540A-251F-4E1B-8057-19CDE2743412}"/>
              </a:ext>
            </a:extLst>
          </p:cNvPr>
          <p:cNvGrpSpPr/>
          <p:nvPr/>
        </p:nvGrpSpPr>
        <p:grpSpPr>
          <a:xfrm>
            <a:off x="3591004" y="2506396"/>
            <a:ext cx="219710" cy="219710"/>
            <a:chOff x="7626119" y="6799740"/>
            <a:chExt cx="196258" cy="196258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3F597A8-8900-4E32-BEB1-74D711D31FF1}"/>
                </a:ext>
              </a:extLst>
            </p:cNvPr>
            <p:cNvSpPr/>
            <p:nvPr/>
          </p:nvSpPr>
          <p:spPr>
            <a:xfrm>
              <a:off x="7626119" y="6799740"/>
              <a:ext cx="196258" cy="196258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13CB9"/>
                </a:solidFill>
              </a:endParaRPr>
            </a:p>
          </p:txBody>
        </p:sp>
        <p:sp>
          <p:nvSpPr>
            <p:cNvPr id="69" name="자유형 129">
              <a:extLst>
                <a:ext uri="{FF2B5EF4-FFF2-40B4-BE49-F238E27FC236}">
                  <a16:creationId xmlns:a16="http://schemas.microsoft.com/office/drawing/2014/main" id="{78EAB34A-C4CA-4979-AB1F-9C673CCC1173}"/>
                </a:ext>
              </a:extLst>
            </p:cNvPr>
            <p:cNvSpPr/>
            <p:nvPr/>
          </p:nvSpPr>
          <p:spPr>
            <a:xfrm rot="8100000" flipH="1">
              <a:off x="7675106" y="6858600"/>
              <a:ext cx="78536" cy="78537"/>
            </a:xfrm>
            <a:custGeom>
              <a:avLst/>
              <a:gdLst>
                <a:gd name="connsiteX0" fmla="*/ 251770 w 251770"/>
                <a:gd name="connsiteY0" fmla="*/ 0 h 251770"/>
                <a:gd name="connsiteX1" fmla="*/ 251770 w 251770"/>
                <a:gd name="connsiteY1" fmla="*/ 0 h 251770"/>
                <a:gd name="connsiteX2" fmla="*/ 251770 w 251770"/>
                <a:gd name="connsiteY2" fmla="*/ 0 h 251770"/>
                <a:gd name="connsiteX3" fmla="*/ 251770 w 251770"/>
                <a:gd name="connsiteY3" fmla="*/ 85724 h 251770"/>
                <a:gd name="connsiteX4" fmla="*/ 251770 w 251770"/>
                <a:gd name="connsiteY4" fmla="*/ 85724 h 251770"/>
                <a:gd name="connsiteX5" fmla="*/ 251770 w 251770"/>
                <a:gd name="connsiteY5" fmla="*/ 251770 h 251770"/>
                <a:gd name="connsiteX6" fmla="*/ 166046 w 251770"/>
                <a:gd name="connsiteY6" fmla="*/ 251770 h 251770"/>
                <a:gd name="connsiteX7" fmla="*/ 166046 w 251770"/>
                <a:gd name="connsiteY7" fmla="*/ 85724 h 251770"/>
                <a:gd name="connsiteX8" fmla="*/ 0 w 251770"/>
                <a:gd name="connsiteY8" fmla="*/ 85724 h 251770"/>
                <a:gd name="connsiteX9" fmla="*/ 0 w 251770"/>
                <a:gd name="connsiteY9" fmla="*/ 0 h 251770"/>
                <a:gd name="connsiteX10" fmla="*/ 166046 w 251770"/>
                <a:gd name="connsiteY10" fmla="*/ 0 h 251770"/>
                <a:gd name="connsiteX11" fmla="*/ 166046 w 251770"/>
                <a:gd name="connsiteY11" fmla="*/ 0 h 2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70" h="251770">
                  <a:moveTo>
                    <a:pt x="251770" y="0"/>
                  </a:moveTo>
                  <a:lnTo>
                    <a:pt x="251770" y="0"/>
                  </a:lnTo>
                  <a:lnTo>
                    <a:pt x="251770" y="0"/>
                  </a:lnTo>
                  <a:lnTo>
                    <a:pt x="251770" y="85724"/>
                  </a:lnTo>
                  <a:lnTo>
                    <a:pt x="251770" y="85724"/>
                  </a:lnTo>
                  <a:lnTo>
                    <a:pt x="251770" y="251770"/>
                  </a:lnTo>
                  <a:lnTo>
                    <a:pt x="166046" y="251770"/>
                  </a:lnTo>
                  <a:lnTo>
                    <a:pt x="166046" y="85724"/>
                  </a:lnTo>
                  <a:lnTo>
                    <a:pt x="0" y="85724"/>
                  </a:lnTo>
                  <a:lnTo>
                    <a:pt x="0" y="0"/>
                  </a:lnTo>
                  <a:lnTo>
                    <a:pt x="166046" y="0"/>
                  </a:lnTo>
                  <a:lnTo>
                    <a:pt x="166046" y="0"/>
                  </a:lnTo>
                  <a:close/>
                </a:path>
              </a:pathLst>
            </a:custGeom>
            <a:solidFill>
              <a:srgbClr val="006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227D507-3AA4-449F-BA14-069457E4753F}"/>
              </a:ext>
            </a:extLst>
          </p:cNvPr>
          <p:cNvSpPr txBox="1"/>
          <p:nvPr/>
        </p:nvSpPr>
        <p:spPr>
          <a:xfrm>
            <a:off x="796328" y="3976460"/>
            <a:ext cx="45204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산출물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DDB123-3D62-4758-BA1F-945F160D4C6B}"/>
              </a:ext>
            </a:extLst>
          </p:cNvPr>
          <p:cNvSpPr txBox="1"/>
          <p:nvPr/>
        </p:nvSpPr>
        <p:spPr>
          <a:xfrm>
            <a:off x="768085" y="4221509"/>
            <a:ext cx="1417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그리드별 링크 테이블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C271AA-6534-46ED-AC8C-85D967174DB9}"/>
              </a:ext>
            </a:extLst>
          </p:cNvPr>
          <p:cNvSpPr txBox="1"/>
          <p:nvPr/>
        </p:nvSpPr>
        <p:spPr>
          <a:xfrm>
            <a:off x="3923456" y="3976460"/>
            <a:ext cx="45204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산출물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378A84-A3B5-4197-B5CC-098524FD3A51}"/>
              </a:ext>
            </a:extLst>
          </p:cNvPr>
          <p:cNvSpPr txBox="1"/>
          <p:nvPr/>
        </p:nvSpPr>
        <p:spPr>
          <a:xfrm>
            <a:off x="3895213" y="4221509"/>
            <a:ext cx="2045432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 그리드 통합된 링크 테이블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4994BA1-54DC-4F2C-BB11-CE507F88853A}"/>
              </a:ext>
            </a:extLst>
          </p:cNvPr>
          <p:cNvSpPr/>
          <p:nvPr/>
        </p:nvSpPr>
        <p:spPr>
          <a:xfrm>
            <a:off x="6890118" y="2736757"/>
            <a:ext cx="3060000" cy="1925840"/>
          </a:xfrm>
          <a:prstGeom prst="rect">
            <a:avLst/>
          </a:prstGeom>
          <a:solidFill>
            <a:srgbClr val="E1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018FB-C3C1-4DCE-B0C7-6F4014737F5B}"/>
              </a:ext>
            </a:extLst>
          </p:cNvPr>
          <p:cNvSpPr txBox="1"/>
          <p:nvPr/>
        </p:nvSpPr>
        <p:spPr>
          <a:xfrm>
            <a:off x="7064847" y="2817683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 내용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6E9F27E-DF43-4276-BEDF-F290396943B1}"/>
              </a:ext>
            </a:extLst>
          </p:cNvPr>
          <p:cNvSpPr/>
          <p:nvPr/>
        </p:nvSpPr>
        <p:spPr>
          <a:xfrm>
            <a:off x="6890118" y="2432811"/>
            <a:ext cx="3060000" cy="312769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실사 조사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AE75B4-283A-4EAA-BD24-1AD072F7697C}"/>
              </a:ext>
            </a:extLst>
          </p:cNvPr>
          <p:cNvSpPr txBox="1"/>
          <p:nvPr/>
        </p:nvSpPr>
        <p:spPr>
          <a:xfrm>
            <a:off x="7036604" y="3062732"/>
            <a:ext cx="2224968" cy="3949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실사조사를 통한 자료 보완 및 검증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defRPr/>
            </a:pP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0A021B-885E-4D7B-AAF1-68B020A8CAE7}"/>
              </a:ext>
            </a:extLst>
          </p:cNvPr>
          <p:cNvSpPr txBox="1"/>
          <p:nvPr/>
        </p:nvSpPr>
        <p:spPr>
          <a:xfrm>
            <a:off x="7064847" y="3976460"/>
            <a:ext cx="45204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산출물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9C837D-C5AD-49DD-BDD8-8F5B47015902}"/>
              </a:ext>
            </a:extLst>
          </p:cNvPr>
          <p:cNvSpPr txBox="1"/>
          <p:nvPr/>
        </p:nvSpPr>
        <p:spPr>
          <a:xfrm>
            <a:off x="7036604" y="4221509"/>
            <a:ext cx="2584041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실사조사가 완료된 그리드별 링크 테이블</a:t>
            </a:r>
            <a:endParaRPr lang="en-US" altLang="ko-KR" sz="12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26" name="_x724513840">
            <a:extLst>
              <a:ext uri="{FF2B5EF4-FFF2-40B4-BE49-F238E27FC236}">
                <a16:creationId xmlns:a16="http://schemas.microsoft.com/office/drawing/2014/main" id="{927E8851-F8F5-4031-950A-9F4EA17D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44" y="5155909"/>
            <a:ext cx="2594262" cy="18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C64BC7B-195C-4019-85ED-3671F953F2A9}"/>
              </a:ext>
            </a:extLst>
          </p:cNvPr>
          <p:cNvSpPr/>
          <p:nvPr/>
        </p:nvSpPr>
        <p:spPr>
          <a:xfrm>
            <a:off x="1858539" y="4845005"/>
            <a:ext cx="2899736" cy="179773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 그리드 현황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309B6CA-69D5-4343-BA05-E001E4A15122}"/>
              </a:ext>
            </a:extLst>
          </p:cNvPr>
          <p:cNvSpPr/>
          <p:nvPr/>
        </p:nvSpPr>
        <p:spPr>
          <a:xfrm>
            <a:off x="5786952" y="4940076"/>
            <a:ext cx="2899736" cy="2222693"/>
          </a:xfrm>
          <a:prstGeom prst="rect">
            <a:avLst/>
          </a:prstGeom>
          <a:solidFill>
            <a:srgbClr val="E1F3FF"/>
          </a:solidFill>
          <a:ln>
            <a:solidFill>
              <a:srgbClr val="E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96B2204-7BE1-4FC7-BFD7-9CE5795A5B0D}"/>
              </a:ext>
            </a:extLst>
          </p:cNvPr>
          <p:cNvSpPr/>
          <p:nvPr/>
        </p:nvSpPr>
        <p:spPr>
          <a:xfrm>
            <a:off x="5787545" y="4833569"/>
            <a:ext cx="2899736" cy="179773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 그리드 상세</a:t>
            </a:r>
          </a:p>
        </p:txBody>
      </p:sp>
      <p:pic>
        <p:nvPicPr>
          <p:cNvPr id="1025" name="_x724513912">
            <a:extLst>
              <a:ext uri="{FF2B5EF4-FFF2-40B4-BE49-F238E27FC236}">
                <a16:creationId xmlns:a16="http://schemas.microsoft.com/office/drawing/2014/main" id="{6D255945-1525-41B0-9FF4-4F6093A5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1"/>
          <a:stretch>
            <a:fillRect/>
          </a:stretch>
        </p:blipFill>
        <p:spPr bwMode="auto">
          <a:xfrm>
            <a:off x="5955745" y="5132109"/>
            <a:ext cx="2594262" cy="18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71E44C02-E243-4132-ABEA-F978AC76408B}"/>
              </a:ext>
            </a:extLst>
          </p:cNvPr>
          <p:cNvGrpSpPr/>
          <p:nvPr/>
        </p:nvGrpSpPr>
        <p:grpSpPr>
          <a:xfrm>
            <a:off x="6727391" y="2506396"/>
            <a:ext cx="219710" cy="219710"/>
            <a:chOff x="7626119" y="6799740"/>
            <a:chExt cx="196258" cy="196258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8A4947A-9EF0-4B31-A8DB-EA4FF0B5F183}"/>
                </a:ext>
              </a:extLst>
            </p:cNvPr>
            <p:cNvSpPr/>
            <p:nvPr/>
          </p:nvSpPr>
          <p:spPr>
            <a:xfrm>
              <a:off x="7626119" y="6799740"/>
              <a:ext cx="196258" cy="196258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13CB9"/>
                </a:solidFill>
              </a:endParaRPr>
            </a:p>
          </p:txBody>
        </p:sp>
        <p:sp>
          <p:nvSpPr>
            <p:cNvPr id="93" name="자유형 129">
              <a:extLst>
                <a:ext uri="{FF2B5EF4-FFF2-40B4-BE49-F238E27FC236}">
                  <a16:creationId xmlns:a16="http://schemas.microsoft.com/office/drawing/2014/main" id="{93DD55F5-27AA-4B14-864D-11ACB1E87513}"/>
                </a:ext>
              </a:extLst>
            </p:cNvPr>
            <p:cNvSpPr/>
            <p:nvPr/>
          </p:nvSpPr>
          <p:spPr>
            <a:xfrm rot="8100000" flipH="1">
              <a:off x="7675106" y="6858600"/>
              <a:ext cx="78536" cy="78537"/>
            </a:xfrm>
            <a:custGeom>
              <a:avLst/>
              <a:gdLst>
                <a:gd name="connsiteX0" fmla="*/ 251770 w 251770"/>
                <a:gd name="connsiteY0" fmla="*/ 0 h 251770"/>
                <a:gd name="connsiteX1" fmla="*/ 251770 w 251770"/>
                <a:gd name="connsiteY1" fmla="*/ 0 h 251770"/>
                <a:gd name="connsiteX2" fmla="*/ 251770 w 251770"/>
                <a:gd name="connsiteY2" fmla="*/ 0 h 251770"/>
                <a:gd name="connsiteX3" fmla="*/ 251770 w 251770"/>
                <a:gd name="connsiteY3" fmla="*/ 85724 h 251770"/>
                <a:gd name="connsiteX4" fmla="*/ 251770 w 251770"/>
                <a:gd name="connsiteY4" fmla="*/ 85724 h 251770"/>
                <a:gd name="connsiteX5" fmla="*/ 251770 w 251770"/>
                <a:gd name="connsiteY5" fmla="*/ 251770 h 251770"/>
                <a:gd name="connsiteX6" fmla="*/ 166046 w 251770"/>
                <a:gd name="connsiteY6" fmla="*/ 251770 h 251770"/>
                <a:gd name="connsiteX7" fmla="*/ 166046 w 251770"/>
                <a:gd name="connsiteY7" fmla="*/ 85724 h 251770"/>
                <a:gd name="connsiteX8" fmla="*/ 0 w 251770"/>
                <a:gd name="connsiteY8" fmla="*/ 85724 h 251770"/>
                <a:gd name="connsiteX9" fmla="*/ 0 w 251770"/>
                <a:gd name="connsiteY9" fmla="*/ 0 h 251770"/>
                <a:gd name="connsiteX10" fmla="*/ 166046 w 251770"/>
                <a:gd name="connsiteY10" fmla="*/ 0 h 251770"/>
                <a:gd name="connsiteX11" fmla="*/ 166046 w 251770"/>
                <a:gd name="connsiteY11" fmla="*/ 0 h 2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70" h="251770">
                  <a:moveTo>
                    <a:pt x="251770" y="0"/>
                  </a:moveTo>
                  <a:lnTo>
                    <a:pt x="251770" y="0"/>
                  </a:lnTo>
                  <a:lnTo>
                    <a:pt x="251770" y="0"/>
                  </a:lnTo>
                  <a:lnTo>
                    <a:pt x="251770" y="85724"/>
                  </a:lnTo>
                  <a:lnTo>
                    <a:pt x="251770" y="85724"/>
                  </a:lnTo>
                  <a:lnTo>
                    <a:pt x="251770" y="251770"/>
                  </a:lnTo>
                  <a:lnTo>
                    <a:pt x="166046" y="251770"/>
                  </a:lnTo>
                  <a:lnTo>
                    <a:pt x="166046" y="85724"/>
                  </a:lnTo>
                  <a:lnTo>
                    <a:pt x="0" y="85724"/>
                  </a:lnTo>
                  <a:lnTo>
                    <a:pt x="0" y="0"/>
                  </a:lnTo>
                  <a:lnTo>
                    <a:pt x="166046" y="0"/>
                  </a:lnTo>
                  <a:lnTo>
                    <a:pt x="166046" y="0"/>
                  </a:lnTo>
                  <a:close/>
                </a:path>
              </a:pathLst>
            </a:custGeom>
            <a:solidFill>
              <a:srgbClr val="006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672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CCCE3D2-5F9B-4562-B4B8-DF53F7663888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475538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작업된 레이어를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반영하기전 후 편집한다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2038561" cy="188714"/>
              <a:chOff x="611982" y="2062741"/>
              <a:chExt cx="2038561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926712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후 편집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(2/3)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9568" y="485751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796459" cy="4001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필드계산기를 활용 아래 표현식을 입력하여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노드 여부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(NODE_YN)’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필드를 생성한다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b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CASE WHEN  “TYPE_2”  IS NULL  THEN 1  ELSE 0 END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2601828" cy="230832"/>
            <a:chOff x="485775" y="1837062"/>
            <a:chExt cx="2601828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235641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필드계산기 활용 </a:t>
              </a:r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노드여부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추가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B34C1CF-1992-43E8-8685-A6D20F62A2F0}"/>
              </a:ext>
            </a:extLst>
          </p:cNvPr>
          <p:cNvGrpSpPr/>
          <p:nvPr/>
        </p:nvGrpSpPr>
        <p:grpSpPr>
          <a:xfrm>
            <a:off x="5974080" y="2725282"/>
            <a:ext cx="974781" cy="230832"/>
            <a:chOff x="485775" y="1837062"/>
            <a:chExt cx="974781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30397EB-F685-49BF-B43A-7E0183EA1D3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7864F12A-2E09-422C-91AD-32E07954C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8A45E6A7-7E1E-43BF-AED9-A5164A9A6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E69834-E5EB-43B6-88D1-1B84A65AE6EB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2633A2-5D38-464E-B1E7-EE5F89BF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36" y="3035726"/>
            <a:ext cx="3724539" cy="3919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6DD86F-5C15-4972-87F8-3CAD13F9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06" y="3114172"/>
            <a:ext cx="3514963" cy="3841094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7005C89-F16D-4E1D-80B1-16CDAD3E10A3}"/>
              </a:ext>
            </a:extLst>
          </p:cNvPr>
          <p:cNvSpPr/>
          <p:nvPr/>
        </p:nvSpPr>
        <p:spPr>
          <a:xfrm>
            <a:off x="7639080" y="3665358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962C807-1170-4611-B562-7DF285C82263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B2AC164-8CE1-4030-BB6A-D4BD60DE5D58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CE0EE0B-CC9D-4AEB-BDB2-E85F0533EA67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0D2267D2-3D74-45DA-9E72-58E82FC52437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8C89960-9ED6-4BA3-B95C-F260117FC7CC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AD3D872-82FC-442D-8B4E-4B407592C903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5985934-099E-4971-B227-AC0D689F734F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56EC319-E224-4D36-863A-5FD38548D3D8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6D2DDDC-4E6E-4B0D-A9FC-F43F5BD24005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9F11A17-7D85-4B91-9E6B-7DE3F025B0CA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3316A7E-0B5F-4D7E-B0BE-3F326303A318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4A86CFB8-CDB9-4A70-8841-002C12F555F4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64DA001-DD72-46CB-B057-A64F90A0D3D5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E405C3D3-CEB4-4F52-9963-FA232277F49A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C95CC42-5556-4FA8-8068-DC71221B2074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3ED894C-4603-4932-B419-38A61B9D8BA7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0F1A4E1-E652-4132-9B2E-ABA82E4A8CA4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B7DB8C3-476F-468B-8634-41E1469D3CBC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62EEB0D-8B4E-4E57-AD7C-AE94E79FD556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3E7AE38-0589-4B93-87DF-A554A9C0D30D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A9FA087-15A0-45F4-93EB-E86F3DC07069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AD6DDD6-2898-42CD-A601-E8382525AAC4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EB694A4-67BD-4E40-9FFC-6E8F1904BD26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153D3AF5-D738-48F0-9533-5E9CEA759C42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2C2849B-D080-4F93-98F7-64E4CCBACE7B}"/>
              </a:ext>
            </a:extLst>
          </p:cNvPr>
          <p:cNvSpPr txBox="1"/>
          <p:nvPr/>
        </p:nvSpPr>
        <p:spPr>
          <a:xfrm>
            <a:off x="603785" y="336390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교차점 생성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5758188-CB1E-48D1-A5EE-2CE570BFAAE0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2976E80-D6CA-4C10-ABA9-0B024E625EBB}"/>
              </a:ext>
            </a:extLst>
          </p:cNvPr>
          <p:cNvSpPr txBox="1"/>
          <p:nvPr/>
        </p:nvSpPr>
        <p:spPr>
          <a:xfrm>
            <a:off x="603785" y="3914665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버텍스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5AD9F0DE-D30A-48BE-A177-D17E2CC7AF71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ABBA96E-63CC-4FE0-964A-16CD63CBC23C}"/>
              </a:ext>
            </a:extLst>
          </p:cNvPr>
          <p:cNvSpPr txBox="1"/>
          <p:nvPr/>
        </p:nvSpPr>
        <p:spPr>
          <a:xfrm>
            <a:off x="603785" y="4465426"/>
            <a:ext cx="8527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노드정보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50F59B6-7D09-4695-A31E-1C0614CB8C7E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89568" y="4857515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FDB6A6E-E31B-4C3E-A1E9-17D094B5DBFC}"/>
              </a:ext>
            </a:extLst>
          </p:cNvPr>
          <p:cNvSpPr txBox="1"/>
          <p:nvPr/>
        </p:nvSpPr>
        <p:spPr>
          <a:xfrm>
            <a:off x="603785" y="5016187"/>
            <a:ext cx="89768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레이어 후 편집</a:t>
            </a: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7425181-97A9-4FFA-AFBF-6371BFF562E3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CA967C2-7622-4939-84C9-C36604B816CD}"/>
              </a:ext>
            </a:extLst>
          </p:cNvPr>
          <p:cNvSpPr txBox="1"/>
          <p:nvPr/>
        </p:nvSpPr>
        <p:spPr>
          <a:xfrm>
            <a:off x="603785" y="5566948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293C635-BCB2-4750-BE5B-B830952AA962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4E79B318-1E30-4AD2-BFCD-D6D09FC432BD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475538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작업된 레이어를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반영하기전 후 편집한다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2038561" cy="188714"/>
              <a:chOff x="611982" y="2062741"/>
              <a:chExt cx="2038561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926712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레이어 후 편집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(3/3)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C1F2A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3759042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 삭제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기능을 활용하여 불필요한 컬럼을 삭제한다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760252" cy="230832"/>
            <a:chOff x="485775" y="1837062"/>
            <a:chExt cx="1760252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51483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필드 삭제 기능 활용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B34C1CF-1992-43E8-8685-A6D20F62A2F0}"/>
              </a:ext>
            </a:extLst>
          </p:cNvPr>
          <p:cNvGrpSpPr/>
          <p:nvPr/>
        </p:nvGrpSpPr>
        <p:grpSpPr>
          <a:xfrm>
            <a:off x="5974080" y="2725282"/>
            <a:ext cx="974781" cy="230832"/>
            <a:chOff x="485775" y="1837062"/>
            <a:chExt cx="974781" cy="23083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30397EB-F685-49BF-B43A-7E0183EA1D32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7864F12A-2E09-422C-91AD-32E07954C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8A45E6A7-7E1E-43BF-AED9-A5164A9A6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9E69834-E5EB-43B6-88D1-1B84A65AE6EB}"/>
                </a:ext>
              </a:extLst>
            </p:cNvPr>
            <p:cNvSpPr txBox="1"/>
            <p:nvPr/>
          </p:nvSpPr>
          <p:spPr>
            <a:xfrm>
              <a:off x="731189" y="1837062"/>
              <a:ext cx="72936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결과 확인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33B10E-B433-4CBA-B359-0830A837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36" y="3054682"/>
            <a:ext cx="3384164" cy="3805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5C3950-9C2A-46D1-9756-967156D4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13" y="3059199"/>
            <a:ext cx="3397212" cy="3801398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F6F9BAF-0706-4434-AFBC-27833612842D}"/>
              </a:ext>
            </a:extLst>
          </p:cNvPr>
          <p:cNvSpPr/>
          <p:nvPr/>
        </p:nvSpPr>
        <p:spPr>
          <a:xfrm>
            <a:off x="7552669" y="3712703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BDE306-E328-4FC4-A7EA-81581FEFF0D9}"/>
              </a:ext>
            </a:extLst>
          </p:cNvPr>
          <p:cNvSpPr/>
          <p:nvPr/>
        </p:nvSpPr>
        <p:spPr>
          <a:xfrm>
            <a:off x="7705069" y="3865103"/>
            <a:ext cx="446024" cy="8516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29F824A-50F9-4F54-B33F-DC52C40D22AE}"/>
              </a:ext>
            </a:extLst>
          </p:cNvPr>
          <p:cNvSpPr/>
          <p:nvPr/>
        </p:nvSpPr>
        <p:spPr>
          <a:xfrm>
            <a:off x="2603157" y="4075186"/>
            <a:ext cx="508670" cy="851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6C8C541-92D6-47B3-82D4-AD2743AE0BAF}"/>
              </a:ext>
            </a:extLst>
          </p:cNvPr>
          <p:cNvSpPr/>
          <p:nvPr/>
        </p:nvSpPr>
        <p:spPr>
          <a:xfrm>
            <a:off x="2606332" y="4995936"/>
            <a:ext cx="508670" cy="85164"/>
          </a:xfrm>
          <a:prstGeom prst="rect">
            <a:avLst/>
          </a:prstGeom>
          <a:solidFill>
            <a:srgbClr val="0F8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TEMP_ID_2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4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26BC20-F60F-4951-83FB-E0BEF088BE31}"/>
              </a:ext>
            </a:extLst>
          </p:cNvPr>
          <p:cNvGrpSpPr/>
          <p:nvPr/>
        </p:nvGrpSpPr>
        <p:grpSpPr>
          <a:xfrm>
            <a:off x="869949" y="2210978"/>
            <a:ext cx="3219569" cy="2791470"/>
            <a:chOff x="869949" y="2345242"/>
            <a:chExt cx="3219569" cy="27914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6C3BAB-1306-45B2-ADCD-B04449BBAFD2}"/>
                </a:ext>
              </a:extLst>
            </p:cNvPr>
            <p:cNvGrpSpPr/>
            <p:nvPr/>
          </p:nvGrpSpPr>
          <p:grpSpPr>
            <a:xfrm>
              <a:off x="869949" y="2345242"/>
              <a:ext cx="1604195" cy="923330"/>
              <a:chOff x="869949" y="2091361"/>
              <a:chExt cx="1604195" cy="9233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A9FA6A-A83D-41F2-893E-7CEFD84D1557}"/>
                  </a:ext>
                </a:extLst>
              </p:cNvPr>
              <p:cNvSpPr txBox="1"/>
              <p:nvPr/>
            </p:nvSpPr>
            <p:spPr>
              <a:xfrm>
                <a:off x="869949" y="2625257"/>
                <a:ext cx="856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Chapter</a:t>
                </a:r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FA685E-9C44-4CA0-B415-DCAC0E9F0486}"/>
                  </a:ext>
                </a:extLst>
              </p:cNvPr>
              <p:cNvSpPr txBox="1"/>
              <p:nvPr/>
            </p:nvSpPr>
            <p:spPr>
              <a:xfrm>
                <a:off x="1781647" y="2091361"/>
                <a:ext cx="692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  <a:endParaRPr lang="ko-KR" altLang="en-US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EE54574E-0EFD-44F1-8B86-0E23346E4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649" y="2593735"/>
                <a:ext cx="124620" cy="0"/>
              </a:xfrm>
              <a:prstGeom prst="line">
                <a:avLst/>
              </a:prstGeom>
              <a:ln w="25400" cap="rnd">
                <a:solidFill>
                  <a:srgbClr val="00F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74B10-CABC-4B4E-BBBB-A2472DF8A805}"/>
                </a:ext>
              </a:extLst>
            </p:cNvPr>
            <p:cNvSpPr txBox="1"/>
            <p:nvPr/>
          </p:nvSpPr>
          <p:spPr>
            <a:xfrm>
              <a:off x="882649" y="3247976"/>
              <a:ext cx="25487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작업내용 실습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6D8CF47-1FBD-43E9-BC1C-774DB48E75ED}"/>
                </a:ext>
              </a:extLst>
            </p:cNvPr>
            <p:cNvGrpSpPr/>
            <p:nvPr/>
          </p:nvGrpSpPr>
          <p:grpSpPr>
            <a:xfrm>
              <a:off x="869949" y="4136438"/>
              <a:ext cx="3219569" cy="1000274"/>
              <a:chOff x="869949" y="4311698"/>
              <a:chExt cx="3219569" cy="10002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8DE9B2-EA58-43A6-A7F4-51391F3E8362}"/>
                  </a:ext>
                </a:extLst>
              </p:cNvPr>
              <p:cNvSpPr txBox="1"/>
              <p:nvPr/>
            </p:nvSpPr>
            <p:spPr>
              <a:xfrm>
                <a:off x="869949" y="4311698"/>
                <a:ext cx="288541" cy="1000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2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3</a:t>
                </a:r>
                <a:endPara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2CE76-256D-4975-BBE8-D97A5A66195A}"/>
                  </a:ext>
                </a:extLst>
              </p:cNvPr>
              <p:cNvSpPr txBox="1"/>
              <p:nvPr/>
            </p:nvSpPr>
            <p:spPr>
              <a:xfrm>
                <a:off x="1319529" y="4311698"/>
                <a:ext cx="2769989" cy="1000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(1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단계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편집 데이터 셋 구축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(2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단계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편집 데이터 셋 통합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(3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단계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실사조사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D3FF4B-1DE6-4852-B4E4-B9E27C54399D}"/>
              </a:ext>
            </a:extLst>
          </p:cNvPr>
          <p:cNvSpPr txBox="1"/>
          <p:nvPr/>
        </p:nvSpPr>
        <p:spPr>
          <a:xfrm>
            <a:off x="8209687" y="702944"/>
            <a:ext cx="16158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 뉴딜인턴 실습 자료</a:t>
            </a:r>
          </a:p>
        </p:txBody>
      </p:sp>
    </p:spTree>
    <p:extLst>
      <p:ext uri="{BB962C8B-B14F-4D97-AF65-F5344CB8AC3E}">
        <p14:creationId xmlns:p14="http://schemas.microsoft.com/office/powerpoint/2010/main" val="139715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1988507-51F8-435B-9E8E-7DDF5DD8B0FE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667829"/>
            <a:ext cx="9720263" cy="714466"/>
            <a:chOff x="485775" y="667829"/>
            <a:chExt cx="9720263" cy="71446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45F4D8-1AE1-4068-A378-3B89AB6D39FB}"/>
                </a:ext>
              </a:extLst>
            </p:cNvPr>
            <p:cNvSpPr txBox="1"/>
            <p:nvPr/>
          </p:nvSpPr>
          <p:spPr>
            <a:xfrm>
              <a:off x="485775" y="667829"/>
              <a:ext cx="245259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1. (1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단계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편집 데이터 셋 구축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AC1F31-66C1-4518-8F77-BD670C837311}"/>
                </a:ext>
              </a:extLst>
            </p:cNvPr>
            <p:cNvSpPr txBox="1"/>
            <p:nvPr/>
          </p:nvSpPr>
          <p:spPr>
            <a:xfrm>
              <a:off x="9213779" y="744773"/>
              <a:ext cx="99225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Ⅱ.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작업내용 실습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3957174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작업간 유용한 단축키를 지정한다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231855" cy="188714"/>
              <a:chOff x="611982" y="2062741"/>
              <a:chExt cx="1231855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120006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단축키 지정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A4F49-59DB-472F-BA9C-FBE619110C51}"/>
              </a:ext>
            </a:extLst>
          </p:cNvPr>
          <p:cNvSpPr txBox="1"/>
          <p:nvPr/>
        </p:nvSpPr>
        <p:spPr>
          <a:xfrm>
            <a:off x="1847610" y="5016187"/>
            <a:ext cx="70693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&lt;!DOCTYPE shortcuts&gt;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en-US" altLang="ko-KR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qgsshortcuts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version="1.0" locale="</a:t>
            </a:r>
            <a:r>
              <a:rPr lang="en-US" altLang="ko-KR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ko_KR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shortcut="E"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 분할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shortcut="A"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객체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들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선택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shortcut="Q"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라인 객체 추가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레이어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재투영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…"/&gt;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shortcut="W" name="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버텍스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도구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레이어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(V)"/&gt;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shortcut="Alt+3"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선택된 레이어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들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저장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shortcut="R"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선택한 객체 병합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shortcut="Alt+1"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스타일 복사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&lt;act shortcut="Alt+2" name="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스타일 붙여넣기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"/&gt;</a:t>
            </a: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&lt;/</a:t>
            </a:r>
            <a:r>
              <a:rPr lang="en-US" altLang="ko-KR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qgsshortcuts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F2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BDB741-68A3-47F7-9708-1FED8D9A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47321"/>
              </p:ext>
            </p:extLst>
          </p:nvPr>
        </p:nvGraphicFramePr>
        <p:xfrm>
          <a:off x="1953635" y="2235425"/>
          <a:ext cx="7698365" cy="2122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항목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단축키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객체 분할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E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객체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들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선택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720083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라인 객체 추가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Q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940833"/>
                  </a:ext>
                </a:extLst>
              </a:tr>
              <a:tr h="273676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버텍스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도구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모든 레이어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C1F2A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W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258348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선택된 레이어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들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저장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Alt +3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04017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선택한 객체 병합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59541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스타일 복사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8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Alt+1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693782"/>
                  </a:ext>
                </a:extLst>
              </a:tr>
              <a:tr h="192775">
                <a:tc>
                  <a:txBody>
                    <a:bodyPr/>
                    <a:lstStyle/>
                    <a:p>
                      <a:pPr algn="l" latinLnBrk="1">
                        <a:spcBef>
                          <a:spcPts val="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C1F2A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스타일 붙여넣기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130195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Alt+2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73E4822-B70B-433B-8604-EB24A2B7B3FA}"/>
              </a:ext>
            </a:extLst>
          </p:cNvPr>
          <p:cNvGrpSpPr/>
          <p:nvPr/>
        </p:nvGrpSpPr>
        <p:grpSpPr>
          <a:xfrm>
            <a:off x="1998138" y="1946292"/>
            <a:ext cx="1872462" cy="230832"/>
            <a:chOff x="485775" y="1837062"/>
            <a:chExt cx="1872462" cy="23083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DC5CB579-3B26-4008-ADE3-2C9FA1A23DBE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9FFC6275-3EAE-4182-A6F0-876EB49DD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B623D029-A967-4560-9844-1A680131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B9F4146-8DEF-4BF3-91E8-FBF1C1B15BF2}"/>
                </a:ext>
              </a:extLst>
            </p:cNvPr>
            <p:cNvSpPr txBox="1"/>
            <p:nvPr/>
          </p:nvSpPr>
          <p:spPr>
            <a:xfrm>
              <a:off x="731189" y="1837062"/>
              <a:ext cx="162704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작업간 유용한 단축키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FB9820-3C1F-4F04-96B5-C570241EB053}"/>
              </a:ext>
            </a:extLst>
          </p:cNvPr>
          <p:cNvGrpSpPr/>
          <p:nvPr/>
        </p:nvGrpSpPr>
        <p:grpSpPr>
          <a:xfrm>
            <a:off x="1962536" y="4424876"/>
            <a:ext cx="1423622" cy="230832"/>
            <a:chOff x="485775" y="1837062"/>
            <a:chExt cx="1423622" cy="230832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63A8259-9EE5-464A-9F62-734A56F07294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15" name="Freeform 9">
                <a:extLst>
                  <a:ext uri="{FF2B5EF4-FFF2-40B4-BE49-F238E27FC236}">
                    <a16:creationId xmlns:a16="http://schemas.microsoft.com/office/drawing/2014/main" id="{FA0EE51A-BCE4-4023-825F-7E68A9D0F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F0254FE8-FDB9-4C2F-88B0-27D42123E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479504-6809-4D05-B466-F4665514A2A1}"/>
                </a:ext>
              </a:extLst>
            </p:cNvPr>
            <p:cNvSpPr txBox="1"/>
            <p:nvPr/>
          </p:nvSpPr>
          <p:spPr>
            <a:xfrm>
              <a:off x="731189" y="1837062"/>
              <a:ext cx="11782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XML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파일 내용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F3AF532-DEAA-4D5A-AA29-EF021D3FED00}"/>
              </a:ext>
            </a:extLst>
          </p:cNvPr>
          <p:cNvSpPr txBox="1"/>
          <p:nvPr/>
        </p:nvSpPr>
        <p:spPr>
          <a:xfrm>
            <a:off x="2139701" y="4735729"/>
            <a:ext cx="509434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설정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키보드 단축키 에서 아래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XML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업로드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or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수작업으로 등록한다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BEE0BD2-FE4B-41D7-962A-DD5DB8D54DFF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27CDBF-35EC-476A-BEFE-40730D67A535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925157B-C5EB-4AF4-8CCD-4C7AE699992B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52564BA-AEA3-4965-B5A5-C58449814C9B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3358A701-EC7C-4CA8-90E6-34FFFCC5C2D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D6826C9F-C387-4D52-858A-FE6925338D65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7589C25-1A0C-4BAF-902A-45A7AAD82F91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A4D5A7C0-700D-4FCF-AC8B-CD98066839CA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5EE5CD9-FEF4-4291-9F5C-95DADF95B0EC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2467E64C-0136-4113-89A3-81B0F82EC1A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9B6C676-3F95-456C-B653-DE23DB9ECC04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EC5D86F-58CF-485D-91CB-93AEF1AFCD1E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CD1ACC1-A711-4630-A703-53E8F822EB69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A24B92-26F3-4DEA-9C0D-FD790E0214B9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173509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D1983B-BA96-4B9F-BD05-705A8F53DF6A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7329251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DB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위치한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작업에 필요한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레이어 및 지도를 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QGIS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추가한다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2421275" cy="188713"/>
              <a:chOff x="611982" y="2062741"/>
              <a:chExt cx="2421275" cy="18871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2309426" cy="188713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지도 및 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필요레이어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추가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F9ADF-9421-408D-9A1B-2E63863F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06" y="2207861"/>
            <a:ext cx="8244520" cy="474495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445401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지도 및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필요레이어들을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추가하고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투명도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 등 개인의 선호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맞게 조절한다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6E7A0A-07AF-4E49-839E-170D7FADCE6E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D4FCC1-F2F4-4488-8225-6BBFD68FD733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0D5EE7-2AD7-46C7-BBEF-DCD0FEB8724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8F4FDCD-D702-4BF4-AA06-8CBD9D513DC3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25CCF9-973A-4024-ACE2-8BC7CE290E46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A5D9B1-3FB4-4024-AC68-23AF7AB1489B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1F82C62-2697-4B4D-9B42-CC920C7D7F58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BB92E934-023B-49ED-9DE7-654CB340B410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7E52235-C437-461D-941A-85C4807D7882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12F34-7545-4A5D-85A1-D64BCF167531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3DDEC05-B88F-4B3A-B17F-A4D0F60E285F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AA7365-1A15-4A6F-9556-5DFE1ECC0EF2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F34565-DCC2-4158-8EA4-7453D9411BD9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9D2746-4BF3-4BAA-9C42-556C65426606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308712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8283BE-A482-409C-8652-39D26758E939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908990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도로명주소를 위계에 따라 다른 색으로 표출해준다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3190458" cy="188714"/>
              <a:chOff x="611982" y="2062741"/>
              <a:chExt cx="3190458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3078609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‘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분류값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활용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’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활용 표출변경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5445401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지도 및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필요레이어들을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추가하고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투명도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 등 개인의 선호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맞게 조절한다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6EAFE3-5BA4-4ADB-9C92-FBD5D3FB9FEB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2FAC3F-1E93-4E86-909C-7089A988F9D3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83E6036-AC08-4AC3-989B-A842332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6" y="2818891"/>
            <a:ext cx="7987214" cy="403424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F501046-C0E6-4777-9C76-113DA0EBF3E1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FC7E02-EA3B-4BDA-A2A8-A4C463DF00EB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7882F91-5DEE-4746-86A1-FBD324886850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5C1A637-CC87-49AE-82AB-4FF577741E68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89464C4-DFAF-470C-A8E3-8666DBE3AED3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7ABBBF2-68F7-403E-884E-E0F18FADA464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4B4ED87-FE52-4995-AE77-173242496C17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F135708-517B-44A7-8665-244116F6B001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9AC4795-1BCD-42D4-9FF1-1066FD053693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5E0A7B1-0201-43FC-ADFD-1C27BA4D376C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6CCC0C7B-889C-49A7-B7DD-1AE0018D7DEC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471A8A4A-90F6-4658-A630-78823ACE1ED7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B269DD-4619-4F84-AB9D-2392C88D1007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F5E763-6F6D-42E9-BE82-28E09AACE220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409588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884AB9-ECCC-4853-8CDB-FFCE61957DA2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5855449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배정받은 그리드 표출하여 작업간 혼동을 예방한다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2141742" cy="188714"/>
              <a:chOff x="611982" y="2062741"/>
              <a:chExt cx="2141742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2029893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작업필요 그리드 표출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4974119" cy="6258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‘ST_GRID’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활성화 한 후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‘control + f’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쿼리 작성기를 실행시킨다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쿼리 작성기에서 아래 내용을 입력하여 작업이 필요한 그리드를 식별한다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b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“id” &lt;&gt;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배정받은 그리드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 – ex) "id" &lt;&gt; 2231</a:t>
            </a:r>
            <a:endParaRPr lang="ko-KR" altLang="en-US" sz="1300" dirty="0">
              <a:ln>
                <a:solidFill>
                  <a:srgbClr val="13019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311411" cy="230832"/>
            <a:chOff x="485775" y="1837062"/>
            <a:chExt cx="1311411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106599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식별된 그리드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25537E4-80A1-4233-A3BD-579B0B15496F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4251EB-D0FE-489F-835A-2D92F53D1F81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BC85EB-A797-4CE9-AD1C-86444695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30" y="3065755"/>
            <a:ext cx="8044486" cy="390086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0FD4353A-4F2D-4204-AB88-F84DAE8C8B11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63F6B8-9EA2-4766-90DD-EFC518CF7B14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7345134-AFA1-4009-804D-4012B492550E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51B5D54A-67AA-4EC2-A9AF-D318EC10451C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FB029CD-6109-47ED-8A87-D83B8124BB3D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A252499-4BBC-4B53-8289-3198E0C4368C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31A8C27-61BA-432E-A6D7-99140042B1F9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FA433823-91EC-4324-B5D9-B7A5B86CEE94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3FECCEF-FE7A-429C-ADB1-3B7A5908607A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61DF18C4-4F4D-4ABB-981C-078F341980DC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DB13A503-430A-4587-BFE4-6E29DE8A1BDA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837904AB-49F5-427E-83F7-4B04B6EAEA51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76E6C84-176D-4EC3-BCC6-687327B81596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1D678C-0698-4B42-BE45-7DE2AE2629E1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252609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30575932-2B01-4664-9142-D59121C6FEF3}"/>
              </a:ext>
            </a:extLst>
          </p:cNvPr>
          <p:cNvSpPr/>
          <p:nvPr/>
        </p:nvSpPr>
        <p:spPr>
          <a:xfrm>
            <a:off x="484350" y="1545817"/>
            <a:ext cx="1076114" cy="5514032"/>
          </a:xfrm>
          <a:prstGeom prst="rect">
            <a:avLst/>
          </a:prstGeom>
          <a:solidFill>
            <a:srgbClr val="37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15F748-7C72-4E5D-8547-1C8F33DACF37}"/>
              </a:ext>
            </a:extLst>
          </p:cNvPr>
          <p:cNvGrpSpPr/>
          <p:nvPr/>
        </p:nvGrpSpPr>
        <p:grpSpPr>
          <a:xfrm>
            <a:off x="485775" y="972473"/>
            <a:ext cx="9720131" cy="409822"/>
            <a:chOff x="485775" y="972473"/>
            <a:chExt cx="9720131" cy="4098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FE56E-7B61-40D7-AD39-715FDF9E4ACB}"/>
                </a:ext>
              </a:extLst>
            </p:cNvPr>
            <p:cNvSpPr txBox="1"/>
            <p:nvPr/>
          </p:nvSpPr>
          <p:spPr>
            <a:xfrm>
              <a:off x="485775" y="1067248"/>
              <a:ext cx="4465005" cy="315047"/>
            </a:xfrm>
            <a:prstGeom prst="rect">
              <a:avLst/>
            </a:prstGeom>
            <a:noFill/>
          </p:spPr>
          <p:txBody>
            <a:bodyPr wrap="none" lIns="0" tIns="7200" rIns="0" bIns="0" rtlCol="0" anchor="t">
              <a:spAutoFit/>
            </a:bodyPr>
            <a:lstStyle/>
            <a:p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작업에 필요한 </a:t>
              </a:r>
              <a:r>
                <a:rPr lang="ko-KR" altLang="en-US" sz="2000" spc="-2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임시레이어를</a:t>
              </a:r>
              <a:r>
                <a:rPr lang="ko-KR" altLang="en-US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추가한다</a:t>
              </a:r>
              <a:r>
                <a:rPr lang="en-US" altLang="ko-KR" sz="20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0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6249ED8-0BED-4800-8664-403C3FD3F78C}"/>
                </a:ext>
              </a:extLst>
            </p:cNvPr>
            <p:cNvGrpSpPr/>
            <p:nvPr/>
          </p:nvGrpSpPr>
          <p:grpSpPr>
            <a:xfrm>
              <a:off x="485906" y="972473"/>
              <a:ext cx="9720000" cy="0"/>
              <a:chOff x="485906" y="972473"/>
              <a:chExt cx="9720000" cy="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CF38619-F34E-43EF-91DB-120F6C48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972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E9147-2446-4291-8811-E0B11415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06" y="972473"/>
                <a:ext cx="3065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70C15DEB-0F5A-457B-A4BE-749805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54400" y="-96481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3AB8C0-170D-414B-9B2B-FFC1EFA66D9A}"/>
              </a:ext>
            </a:extLst>
          </p:cNvPr>
          <p:cNvSpPr/>
          <p:nvPr/>
        </p:nvSpPr>
        <p:spPr>
          <a:xfrm>
            <a:off x="1801927" y="1535493"/>
            <a:ext cx="8404161" cy="55574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89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202757C-33A5-4EF9-80E7-0DD3A2D507DB}"/>
              </a:ext>
            </a:extLst>
          </p:cNvPr>
          <p:cNvGrpSpPr/>
          <p:nvPr/>
        </p:nvGrpSpPr>
        <p:grpSpPr>
          <a:xfrm>
            <a:off x="1851363" y="1623862"/>
            <a:ext cx="8305287" cy="347083"/>
            <a:chOff x="593721" y="2062741"/>
            <a:chExt cx="9720000" cy="25838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A88FC31-B7CF-4538-981B-8C3B4868CE53}"/>
                </a:ext>
              </a:extLst>
            </p:cNvPr>
            <p:cNvGrpSpPr/>
            <p:nvPr/>
          </p:nvGrpSpPr>
          <p:grpSpPr>
            <a:xfrm>
              <a:off x="611982" y="2062741"/>
              <a:ext cx="1652092" cy="188714"/>
              <a:chOff x="611982" y="2062741"/>
              <a:chExt cx="1652092" cy="18871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78CDE9E-1350-42BE-90C4-82F9D296321D}"/>
                  </a:ext>
                </a:extLst>
              </p:cNvPr>
              <p:cNvSpPr txBox="1"/>
              <p:nvPr/>
            </p:nvSpPr>
            <p:spPr>
              <a:xfrm>
                <a:off x="723831" y="2062741"/>
                <a:ext cx="1540243" cy="188714"/>
              </a:xfrm>
              <a:prstGeom prst="rect">
                <a:avLst/>
              </a:prstGeom>
              <a:noFill/>
            </p:spPr>
            <p:txBody>
              <a:bodyPr wrap="none" lIns="0" tIns="7200" rIns="0" bIns="0" rtlCol="0" anchor="ctr">
                <a:spAutoFit/>
              </a:bodyPr>
              <a:lstStyle/>
              <a:p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임시레이어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C1F2A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추가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482DAC9-3685-469B-812E-3CE72B8B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982" y="2085298"/>
                <a:ext cx="0" cy="162653"/>
              </a:xfrm>
              <a:prstGeom prst="line">
                <a:avLst/>
              </a:prstGeom>
              <a:ln w="38100" cap="rnd">
                <a:solidFill>
                  <a:srgbClr val="0069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6863CD2-E8D3-4354-B9AD-5429C92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" y="2321129"/>
              <a:ext cx="9720000" cy="0"/>
            </a:xfrm>
            <a:prstGeom prst="line">
              <a:avLst/>
            </a:prstGeom>
            <a:solidFill>
              <a:schemeClr val="bg1"/>
            </a:solidFill>
            <a:ln w="63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BD0CBD-CCB9-41D2-9719-1EDF5E676DC3}"/>
              </a:ext>
            </a:extLst>
          </p:cNvPr>
          <p:cNvSpPr/>
          <p:nvPr/>
        </p:nvSpPr>
        <p:spPr>
          <a:xfrm>
            <a:off x="485775" y="2592388"/>
            <a:ext cx="9718887" cy="450055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F63251-8C4A-497A-A059-57EC1FE8B97C}"/>
              </a:ext>
            </a:extLst>
          </p:cNvPr>
          <p:cNvSpPr/>
          <p:nvPr/>
        </p:nvSpPr>
        <p:spPr>
          <a:xfrm>
            <a:off x="-569150" y="5837512"/>
            <a:ext cx="812037" cy="2534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</a:t>
            </a:r>
            <a:endParaRPr lang="ko-KR" altLang="en-US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4B1FB12-3901-4944-936A-F2B6D3ACBD83}"/>
              </a:ext>
            </a:extLst>
          </p:cNvPr>
          <p:cNvSpPr/>
          <p:nvPr/>
        </p:nvSpPr>
        <p:spPr>
          <a:xfrm>
            <a:off x="495525" y="1557950"/>
            <a:ext cx="1069318" cy="554400"/>
          </a:xfrm>
          <a:prstGeom prst="rect">
            <a:avLst/>
          </a:prstGeom>
          <a:solidFill>
            <a:srgbClr val="006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52A841-80C5-4565-9DC0-BA8507807908}"/>
              </a:ext>
            </a:extLst>
          </p:cNvPr>
          <p:cNvSpPr txBox="1"/>
          <p:nvPr/>
        </p:nvSpPr>
        <p:spPr>
          <a:xfrm>
            <a:off x="-3160194" y="2414940"/>
            <a:ext cx="2058256" cy="4257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부재로 인한 문제 해소</a:t>
            </a:r>
          </a:p>
          <a:p>
            <a:pPr marL="114300" indent="-114300" algn="just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민원 대응용 데이터 제공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23709F9-2627-48D0-A9A2-02E56B844874}"/>
              </a:ext>
            </a:extLst>
          </p:cNvPr>
          <p:cNvGrpSpPr/>
          <p:nvPr/>
        </p:nvGrpSpPr>
        <p:grpSpPr>
          <a:xfrm>
            <a:off x="-3160194" y="1514128"/>
            <a:ext cx="2265198" cy="230832"/>
            <a:chOff x="485775" y="1837062"/>
            <a:chExt cx="2265198" cy="23083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1752062-BDE5-4360-86BA-CD84B1989FE9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706B0FC7-0D1E-4A1C-A740-6A7916CF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A5886437-E5F5-417A-895E-5EA5FC3A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D9CBDA-B9E1-4B9B-9EF8-8168D8E026F0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7E72D7-F311-4916-86A6-34AD12430F79}"/>
              </a:ext>
            </a:extLst>
          </p:cNvPr>
          <p:cNvGrpSpPr/>
          <p:nvPr/>
        </p:nvGrpSpPr>
        <p:grpSpPr>
          <a:xfrm>
            <a:off x="-3284394" y="3157372"/>
            <a:ext cx="2333939" cy="691289"/>
            <a:chOff x="5525518" y="2395040"/>
            <a:chExt cx="2333939" cy="6912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1B1FF2-412B-46AF-9C98-EC2DF821DB43}"/>
                </a:ext>
              </a:extLst>
            </p:cNvPr>
            <p:cNvSpPr txBox="1"/>
            <p:nvPr/>
          </p:nvSpPr>
          <p:spPr>
            <a:xfrm>
              <a:off x="5703418" y="2660571"/>
              <a:ext cx="215603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시스템을 통한 자전거도로 관리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일원화된 관리체계 정립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9C4CD49-D5B6-40CD-BD08-4CCBD97A4030}"/>
                </a:ext>
              </a:extLst>
            </p:cNvPr>
            <p:cNvGrpSpPr/>
            <p:nvPr/>
          </p:nvGrpSpPr>
          <p:grpSpPr>
            <a:xfrm>
              <a:off x="5525518" y="2395040"/>
              <a:ext cx="1872462" cy="230832"/>
              <a:chOff x="485775" y="1837062"/>
              <a:chExt cx="1872462" cy="23083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A516A4-A4CA-4939-BF89-C3499FAE2AA8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72" name="Freeform 9">
                  <a:extLst>
                    <a:ext uri="{FF2B5EF4-FFF2-40B4-BE49-F238E27FC236}">
                      <a16:creationId xmlns:a16="http://schemas.microsoft.com/office/drawing/2014/main" id="{09444538-D985-4C4C-9CBB-DEB42F77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736C7FD4-2A8E-427B-9D4B-9756A0D32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206B5F6-CA05-4440-A5F9-487A2A51292D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6270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자전거 기반정보 관리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2A1286-ADC7-4BA8-B518-A4621B82374B}"/>
              </a:ext>
            </a:extLst>
          </p:cNvPr>
          <p:cNvGrpSpPr/>
          <p:nvPr/>
        </p:nvGrpSpPr>
        <p:grpSpPr>
          <a:xfrm>
            <a:off x="-3284394" y="4165335"/>
            <a:ext cx="2164021" cy="691289"/>
            <a:chOff x="5525518" y="2395040"/>
            <a:chExt cx="2164021" cy="6912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F5A178-59EC-48B3-8C4C-8E9DD67A58C3}"/>
                </a:ext>
              </a:extLst>
            </p:cNvPr>
            <p:cNvSpPr txBox="1"/>
            <p:nvPr/>
          </p:nvSpPr>
          <p:spPr>
            <a:xfrm>
              <a:off x="5703418" y="2660571"/>
              <a:ext cx="1986121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정류장 단위 수요분석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대여소별 따릉이 이용현황</a:t>
              </a:r>
              <a:endPara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6C83E7-1C87-47BE-BC8D-54305C0A7572}"/>
                </a:ext>
              </a:extLst>
            </p:cNvPr>
            <p:cNvGrpSpPr/>
            <p:nvPr/>
          </p:nvGrpSpPr>
          <p:grpSpPr>
            <a:xfrm>
              <a:off x="5525518" y="2395040"/>
              <a:ext cx="2015129" cy="230832"/>
              <a:chOff x="485775" y="1837062"/>
              <a:chExt cx="2015129" cy="23083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D06EB0D-2BED-4D60-8B63-2BACED05690C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DD7C233-4D6C-473A-8DC4-80F08E1F2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9F1CE52D-0290-4B19-8C07-2A935A310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8A8BEF-FDC8-49E5-91E9-029BC068348E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176971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대중교통 </a:t>
                </a:r>
                <a:r>
                  <a:rPr lang="en-US" altLang="ko-KR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 </a:t>
                </a:r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따릉이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879206-B885-4F7E-A884-D1AB5442256E}"/>
              </a:ext>
            </a:extLst>
          </p:cNvPr>
          <p:cNvGrpSpPr/>
          <p:nvPr/>
        </p:nvGrpSpPr>
        <p:grpSpPr>
          <a:xfrm>
            <a:off x="-3284394" y="5173298"/>
            <a:ext cx="1933189" cy="691289"/>
            <a:chOff x="5525518" y="2395040"/>
            <a:chExt cx="1933189" cy="6912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6624C2-32E3-4C36-8B57-404480C65BE7}"/>
                </a:ext>
              </a:extLst>
            </p:cNvPr>
            <p:cNvSpPr txBox="1"/>
            <p:nvPr/>
          </p:nvSpPr>
          <p:spPr>
            <a:xfrm>
              <a:off x="5703418" y="2660571"/>
              <a:ext cx="1755289" cy="4257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자치구 민원현황 분석</a:t>
              </a:r>
            </a:p>
            <a:p>
              <a:pPr marL="114300" indent="-11430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노선 </a:t>
              </a:r>
              <a:r>
                <a:rPr lang="en-US" altLang="ko-KR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BIT / CCTV </a:t>
              </a:r>
              <a:r>
                <a:rPr lang="ko-KR" altLang="en-US" sz="1300" dirty="0">
                  <a:ln>
                    <a:solidFill>
                      <a:srgbClr val="13019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분석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DA1B943-F0C5-4117-A022-5038F549EB28}"/>
                </a:ext>
              </a:extLst>
            </p:cNvPr>
            <p:cNvGrpSpPr/>
            <p:nvPr/>
          </p:nvGrpSpPr>
          <p:grpSpPr>
            <a:xfrm>
              <a:off x="5525518" y="2395040"/>
              <a:ext cx="974781" cy="230832"/>
              <a:chOff x="485775" y="1837062"/>
              <a:chExt cx="974781" cy="23083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D04C0A-77E4-4CEF-8A14-913326AD2E93}"/>
                  </a:ext>
                </a:extLst>
              </p:cNvPr>
              <p:cNvGrpSpPr/>
              <p:nvPr/>
            </p:nvGrpSpPr>
            <p:grpSpPr>
              <a:xfrm>
                <a:off x="485775" y="1856956"/>
                <a:ext cx="177165" cy="172090"/>
                <a:chOff x="6292394" y="2200447"/>
                <a:chExt cx="263781" cy="256225"/>
              </a:xfrm>
              <a:solidFill>
                <a:srgbClr val="0069E6"/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AC8DAA84-CD5F-4468-93DD-7AD729968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8839" y="2200447"/>
                  <a:ext cx="217336" cy="205113"/>
                </a:xfrm>
                <a:custGeom>
                  <a:avLst/>
                  <a:gdLst>
                    <a:gd name="T0" fmla="*/ 125 w 409"/>
                    <a:gd name="T1" fmla="*/ 310 h 386"/>
                    <a:gd name="T2" fmla="*/ 186 w 409"/>
                    <a:gd name="T3" fmla="*/ 198 h 386"/>
                    <a:gd name="T4" fmla="*/ 252 w 409"/>
                    <a:gd name="T5" fmla="*/ 96 h 386"/>
                    <a:gd name="T6" fmla="*/ 308 w 409"/>
                    <a:gd name="T7" fmla="*/ 29 h 386"/>
                    <a:gd name="T8" fmla="*/ 334 w 409"/>
                    <a:gd name="T9" fmla="*/ 9 h 386"/>
                    <a:gd name="T10" fmla="*/ 366 w 409"/>
                    <a:gd name="T11" fmla="*/ 2 h 386"/>
                    <a:gd name="T12" fmla="*/ 401 w 409"/>
                    <a:gd name="T13" fmla="*/ 0 h 386"/>
                    <a:gd name="T14" fmla="*/ 409 w 409"/>
                    <a:gd name="T15" fmla="*/ 4 h 386"/>
                    <a:gd name="T16" fmla="*/ 406 w 409"/>
                    <a:gd name="T17" fmla="*/ 9 h 386"/>
                    <a:gd name="T18" fmla="*/ 393 w 409"/>
                    <a:gd name="T19" fmla="*/ 19 h 386"/>
                    <a:gd name="T20" fmla="*/ 281 w 409"/>
                    <a:gd name="T21" fmla="*/ 151 h 386"/>
                    <a:gd name="T22" fmla="*/ 178 w 409"/>
                    <a:gd name="T23" fmla="*/ 332 h 386"/>
                    <a:gd name="T24" fmla="*/ 157 w 409"/>
                    <a:gd name="T25" fmla="*/ 379 h 386"/>
                    <a:gd name="T26" fmla="*/ 117 w 409"/>
                    <a:gd name="T27" fmla="*/ 386 h 386"/>
                    <a:gd name="T28" fmla="*/ 88 w 409"/>
                    <a:gd name="T29" fmla="*/ 382 h 386"/>
                    <a:gd name="T30" fmla="*/ 69 w 409"/>
                    <a:gd name="T31" fmla="*/ 357 h 386"/>
                    <a:gd name="T32" fmla="*/ 16 w 409"/>
                    <a:gd name="T33" fmla="*/ 295 h 386"/>
                    <a:gd name="T34" fmla="*/ 0 w 409"/>
                    <a:gd name="T35" fmla="*/ 272 h 386"/>
                    <a:gd name="T36" fmla="*/ 19 w 409"/>
                    <a:gd name="T37" fmla="*/ 250 h 386"/>
                    <a:gd name="T38" fmla="*/ 46 w 409"/>
                    <a:gd name="T39" fmla="*/ 240 h 386"/>
                    <a:gd name="T40" fmla="*/ 80 w 409"/>
                    <a:gd name="T41" fmla="*/ 253 h 386"/>
                    <a:gd name="T42" fmla="*/ 125 w 409"/>
                    <a:gd name="T43" fmla="*/ 31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9" h="386">
                      <a:moveTo>
                        <a:pt x="125" y="310"/>
                      </a:moveTo>
                      <a:cubicBezTo>
                        <a:pt x="144" y="270"/>
                        <a:pt x="165" y="233"/>
                        <a:pt x="186" y="198"/>
                      </a:cubicBezTo>
                      <a:cubicBezTo>
                        <a:pt x="207" y="161"/>
                        <a:pt x="228" y="129"/>
                        <a:pt x="252" y="96"/>
                      </a:cubicBezTo>
                      <a:cubicBezTo>
                        <a:pt x="276" y="64"/>
                        <a:pt x="295" y="42"/>
                        <a:pt x="308" y="29"/>
                      </a:cubicBezTo>
                      <a:cubicBezTo>
                        <a:pt x="321" y="19"/>
                        <a:pt x="329" y="12"/>
                        <a:pt x="334" y="9"/>
                      </a:cubicBezTo>
                      <a:cubicBezTo>
                        <a:pt x="340" y="7"/>
                        <a:pt x="350" y="4"/>
                        <a:pt x="366" y="2"/>
                      </a:cubicBezTo>
                      <a:cubicBezTo>
                        <a:pt x="385" y="0"/>
                        <a:pt x="395" y="0"/>
                        <a:pt x="401" y="0"/>
                      </a:cubicBezTo>
                      <a:cubicBezTo>
                        <a:pt x="406" y="0"/>
                        <a:pt x="409" y="2"/>
                        <a:pt x="409" y="4"/>
                      </a:cubicBezTo>
                      <a:cubicBezTo>
                        <a:pt x="409" y="4"/>
                        <a:pt x="406" y="7"/>
                        <a:pt x="406" y="9"/>
                      </a:cubicBezTo>
                      <a:cubicBezTo>
                        <a:pt x="403" y="9"/>
                        <a:pt x="401" y="14"/>
                        <a:pt x="393" y="19"/>
                      </a:cubicBezTo>
                      <a:cubicBezTo>
                        <a:pt x="358" y="49"/>
                        <a:pt x="321" y="94"/>
                        <a:pt x="281" y="151"/>
                      </a:cubicBezTo>
                      <a:cubicBezTo>
                        <a:pt x="242" y="208"/>
                        <a:pt x="207" y="270"/>
                        <a:pt x="178" y="332"/>
                      </a:cubicBezTo>
                      <a:cubicBezTo>
                        <a:pt x="167" y="357"/>
                        <a:pt x="160" y="374"/>
                        <a:pt x="157" y="379"/>
                      </a:cubicBezTo>
                      <a:cubicBezTo>
                        <a:pt x="152" y="384"/>
                        <a:pt x="138" y="386"/>
                        <a:pt x="117" y="386"/>
                      </a:cubicBezTo>
                      <a:cubicBezTo>
                        <a:pt x="101" y="386"/>
                        <a:pt x="93" y="384"/>
                        <a:pt x="88" y="382"/>
                      </a:cubicBezTo>
                      <a:cubicBezTo>
                        <a:pt x="85" y="379"/>
                        <a:pt x="80" y="372"/>
                        <a:pt x="69" y="357"/>
                      </a:cubicBezTo>
                      <a:cubicBezTo>
                        <a:pt x="53" y="334"/>
                        <a:pt x="38" y="315"/>
                        <a:pt x="16" y="295"/>
                      </a:cubicBezTo>
                      <a:cubicBezTo>
                        <a:pt x="6" y="285"/>
                        <a:pt x="0" y="277"/>
                        <a:pt x="0" y="272"/>
                      </a:cubicBezTo>
                      <a:cubicBezTo>
                        <a:pt x="0" y="265"/>
                        <a:pt x="8" y="258"/>
                        <a:pt x="19" y="250"/>
                      </a:cubicBezTo>
                      <a:cubicBezTo>
                        <a:pt x="30" y="243"/>
                        <a:pt x="38" y="240"/>
                        <a:pt x="46" y="240"/>
                      </a:cubicBezTo>
                      <a:cubicBezTo>
                        <a:pt x="56" y="240"/>
                        <a:pt x="67" y="243"/>
                        <a:pt x="80" y="253"/>
                      </a:cubicBezTo>
                      <a:cubicBezTo>
                        <a:pt x="93" y="262"/>
                        <a:pt x="109" y="282"/>
                        <a:pt x="125" y="3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srgbClr val="FF0054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7D9FEF18-9EDD-4ABD-93B6-882BF8F14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394" y="2228670"/>
                  <a:ext cx="228003" cy="228002"/>
                </a:xfrm>
                <a:custGeom>
                  <a:avLst/>
                  <a:gdLst>
                    <a:gd name="T0" fmla="*/ 390 w 430"/>
                    <a:gd name="T1" fmla="*/ 387 h 430"/>
                    <a:gd name="T2" fmla="*/ 387 w 430"/>
                    <a:gd name="T3" fmla="*/ 390 h 430"/>
                    <a:gd name="T4" fmla="*/ 42 w 430"/>
                    <a:gd name="T5" fmla="*/ 390 h 430"/>
                    <a:gd name="T6" fmla="*/ 40 w 430"/>
                    <a:gd name="T7" fmla="*/ 387 h 430"/>
                    <a:gd name="T8" fmla="*/ 40 w 430"/>
                    <a:gd name="T9" fmla="*/ 43 h 430"/>
                    <a:gd name="T10" fmla="*/ 42 w 430"/>
                    <a:gd name="T11" fmla="*/ 40 h 430"/>
                    <a:gd name="T12" fmla="*/ 305 w 430"/>
                    <a:gd name="T13" fmla="*/ 40 h 430"/>
                    <a:gd name="T14" fmla="*/ 340 w 430"/>
                    <a:gd name="T15" fmla="*/ 0 h 430"/>
                    <a:gd name="T16" fmla="*/ 42 w 430"/>
                    <a:gd name="T17" fmla="*/ 0 h 430"/>
                    <a:gd name="T18" fmla="*/ 0 w 430"/>
                    <a:gd name="T19" fmla="*/ 43 h 430"/>
                    <a:gd name="T20" fmla="*/ 0 w 430"/>
                    <a:gd name="T21" fmla="*/ 387 h 430"/>
                    <a:gd name="T22" fmla="*/ 42 w 430"/>
                    <a:gd name="T23" fmla="*/ 430 h 430"/>
                    <a:gd name="T24" fmla="*/ 387 w 430"/>
                    <a:gd name="T25" fmla="*/ 430 h 430"/>
                    <a:gd name="T26" fmla="*/ 430 w 430"/>
                    <a:gd name="T27" fmla="*/ 387 h 430"/>
                    <a:gd name="T28" fmla="*/ 430 w 430"/>
                    <a:gd name="T29" fmla="*/ 84 h 430"/>
                    <a:gd name="T30" fmla="*/ 426 w 430"/>
                    <a:gd name="T31" fmla="*/ 68 h 430"/>
                    <a:gd name="T32" fmla="*/ 390 w 430"/>
                    <a:gd name="T33" fmla="*/ 112 h 430"/>
                    <a:gd name="T34" fmla="*/ 390 w 430"/>
                    <a:gd name="T35" fmla="*/ 387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30" h="430">
                      <a:moveTo>
                        <a:pt x="390" y="387"/>
                      </a:moveTo>
                      <a:cubicBezTo>
                        <a:pt x="390" y="389"/>
                        <a:pt x="388" y="390"/>
                        <a:pt x="387" y="390"/>
                      </a:cubicBezTo>
                      <a:cubicBezTo>
                        <a:pt x="42" y="390"/>
                        <a:pt x="42" y="390"/>
                        <a:pt x="42" y="390"/>
                      </a:cubicBezTo>
                      <a:cubicBezTo>
                        <a:pt x="41" y="390"/>
                        <a:pt x="40" y="389"/>
                        <a:pt x="40" y="387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1" y="40"/>
                        <a:pt x="42" y="40"/>
                      </a:cubicBezTo>
                      <a:cubicBezTo>
                        <a:pt x="305" y="40"/>
                        <a:pt x="305" y="40"/>
                        <a:pt x="305" y="40"/>
                      </a:cubicBezTo>
                      <a:cubicBezTo>
                        <a:pt x="319" y="22"/>
                        <a:pt x="331" y="9"/>
                        <a:pt x="34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11"/>
                        <a:pt x="19" y="430"/>
                        <a:pt x="42" y="430"/>
                      </a:cubicBezTo>
                      <a:cubicBezTo>
                        <a:pt x="387" y="430"/>
                        <a:pt x="387" y="430"/>
                        <a:pt x="387" y="430"/>
                      </a:cubicBezTo>
                      <a:cubicBezTo>
                        <a:pt x="410" y="430"/>
                        <a:pt x="430" y="411"/>
                        <a:pt x="430" y="387"/>
                      </a:cubicBezTo>
                      <a:cubicBezTo>
                        <a:pt x="430" y="84"/>
                        <a:pt x="430" y="84"/>
                        <a:pt x="430" y="84"/>
                      </a:cubicBezTo>
                      <a:cubicBezTo>
                        <a:pt x="430" y="79"/>
                        <a:pt x="428" y="73"/>
                        <a:pt x="426" y="68"/>
                      </a:cubicBezTo>
                      <a:cubicBezTo>
                        <a:pt x="414" y="82"/>
                        <a:pt x="402" y="96"/>
                        <a:pt x="390" y="112"/>
                      </a:cubicBezTo>
                      <a:lnTo>
                        <a:pt x="390" y="3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 dirty="0">
                    <a:ln>
                      <a:solidFill>
                        <a:srgbClr val="5988F1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G꼬딕씨 80g" panose="02020603020101020101" pitchFamily="18" charset="-127"/>
                    <a:ea typeface="KoPub돋움체 Bold" panose="000008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334CFD-6479-4043-9E22-18B639C42A9F}"/>
                  </a:ext>
                </a:extLst>
              </p:cNvPr>
              <p:cNvSpPr txBox="1"/>
              <p:nvPr/>
            </p:nvSpPr>
            <p:spPr>
              <a:xfrm>
                <a:off x="731189" y="1837062"/>
                <a:ext cx="72936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69E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민원 분석</a:t>
                </a:r>
                <a:endPara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80AD8-1B57-4D7C-867A-2BB2249E4190}"/>
              </a:ext>
            </a:extLst>
          </p:cNvPr>
          <p:cNvGrpSpPr/>
          <p:nvPr/>
        </p:nvGrpSpPr>
        <p:grpSpPr>
          <a:xfrm>
            <a:off x="-3131994" y="2301809"/>
            <a:ext cx="2265198" cy="230832"/>
            <a:chOff x="485775" y="1837062"/>
            <a:chExt cx="2265198" cy="230832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C6C04AA-6032-4388-85B6-04A5DFB70565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F2B3AF3B-6BBE-4189-86AF-EE5FF3FA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DFEF2935-AE4E-4137-8FCE-1009CA3E1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27FEFD3-699D-4C0D-968E-5A45AAB41453}"/>
                </a:ext>
              </a:extLst>
            </p:cNvPr>
            <p:cNvSpPr txBox="1"/>
            <p:nvPr/>
          </p:nvSpPr>
          <p:spPr>
            <a:xfrm>
              <a:off x="731189" y="1837062"/>
              <a:ext cx="201978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자치구 교통분석 업무 지원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76A9325-D55B-476F-A250-A7D1C447812E}"/>
              </a:ext>
            </a:extLst>
          </p:cNvPr>
          <p:cNvSpPr txBox="1"/>
          <p:nvPr/>
        </p:nvSpPr>
        <p:spPr>
          <a:xfrm>
            <a:off x="-2887648" y="6335045"/>
            <a:ext cx="1378583" cy="20005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자치구 민원현황 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D1E66B-B31F-42A5-A49A-47E90DDB8942}"/>
              </a:ext>
            </a:extLst>
          </p:cNvPr>
          <p:cNvSpPr txBox="1"/>
          <p:nvPr/>
        </p:nvSpPr>
        <p:spPr>
          <a:xfrm>
            <a:off x="2017436" y="1975650"/>
            <a:ext cx="8069645" cy="6514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새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shapefile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활용하여 작업에 필요한 </a:t>
            </a:r>
            <a:r>
              <a:rPr lang="ko-KR" altLang="en-US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임시레이어를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추가한다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파일의 이름은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배정받은 그리드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id_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작업자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하며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도형 유형은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라인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‘,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필드목록에는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‘TYPE’(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정수형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필드를 추가해준다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14300" indent="-1143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새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shapefile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레이어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 실행 시 </a:t>
            </a:r>
            <a:r>
              <a:rPr lang="en-US" altLang="ko-KR" sz="1300" dirty="0" err="1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Defalut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존재하는 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‘ID’</a:t>
            </a:r>
            <a:r>
              <a:rPr lang="ko-KR" altLang="en-US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필드는 삭제해준다</a:t>
            </a:r>
            <a:r>
              <a:rPr lang="en-US" altLang="ko-KR" sz="1300" dirty="0">
                <a:ln>
                  <a:solidFill>
                    <a:srgbClr val="13019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A97F52-B69C-49F9-BE13-4A80B959ABA0}"/>
              </a:ext>
            </a:extLst>
          </p:cNvPr>
          <p:cNvGrpSpPr/>
          <p:nvPr/>
        </p:nvGrpSpPr>
        <p:grpSpPr>
          <a:xfrm>
            <a:off x="1962536" y="2725282"/>
            <a:ext cx="1086991" cy="230832"/>
            <a:chOff x="485775" y="1837062"/>
            <a:chExt cx="1086991" cy="23083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8DEB655-B9FF-454F-B4B0-E9F30577EDCF}"/>
                </a:ext>
              </a:extLst>
            </p:cNvPr>
            <p:cNvGrpSpPr/>
            <p:nvPr/>
          </p:nvGrpSpPr>
          <p:grpSpPr>
            <a:xfrm>
              <a:off x="485775" y="1856956"/>
              <a:ext cx="177165" cy="172090"/>
              <a:chOff x="6292394" y="2200447"/>
              <a:chExt cx="263781" cy="256225"/>
            </a:xfrm>
            <a:solidFill>
              <a:srgbClr val="0069E6"/>
            </a:solidFill>
          </p:grpSpPr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D361C086-0457-4146-B051-68E71C66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39" y="2200447"/>
                <a:ext cx="217336" cy="205113"/>
              </a:xfrm>
              <a:custGeom>
                <a:avLst/>
                <a:gdLst>
                  <a:gd name="T0" fmla="*/ 125 w 409"/>
                  <a:gd name="T1" fmla="*/ 310 h 386"/>
                  <a:gd name="T2" fmla="*/ 186 w 409"/>
                  <a:gd name="T3" fmla="*/ 198 h 386"/>
                  <a:gd name="T4" fmla="*/ 252 w 409"/>
                  <a:gd name="T5" fmla="*/ 96 h 386"/>
                  <a:gd name="T6" fmla="*/ 308 w 409"/>
                  <a:gd name="T7" fmla="*/ 29 h 386"/>
                  <a:gd name="T8" fmla="*/ 334 w 409"/>
                  <a:gd name="T9" fmla="*/ 9 h 386"/>
                  <a:gd name="T10" fmla="*/ 366 w 409"/>
                  <a:gd name="T11" fmla="*/ 2 h 386"/>
                  <a:gd name="T12" fmla="*/ 401 w 409"/>
                  <a:gd name="T13" fmla="*/ 0 h 386"/>
                  <a:gd name="T14" fmla="*/ 409 w 409"/>
                  <a:gd name="T15" fmla="*/ 4 h 386"/>
                  <a:gd name="T16" fmla="*/ 406 w 409"/>
                  <a:gd name="T17" fmla="*/ 9 h 386"/>
                  <a:gd name="T18" fmla="*/ 393 w 409"/>
                  <a:gd name="T19" fmla="*/ 19 h 386"/>
                  <a:gd name="T20" fmla="*/ 281 w 409"/>
                  <a:gd name="T21" fmla="*/ 151 h 386"/>
                  <a:gd name="T22" fmla="*/ 178 w 409"/>
                  <a:gd name="T23" fmla="*/ 332 h 386"/>
                  <a:gd name="T24" fmla="*/ 157 w 409"/>
                  <a:gd name="T25" fmla="*/ 379 h 386"/>
                  <a:gd name="T26" fmla="*/ 117 w 409"/>
                  <a:gd name="T27" fmla="*/ 386 h 386"/>
                  <a:gd name="T28" fmla="*/ 88 w 409"/>
                  <a:gd name="T29" fmla="*/ 382 h 386"/>
                  <a:gd name="T30" fmla="*/ 69 w 409"/>
                  <a:gd name="T31" fmla="*/ 357 h 386"/>
                  <a:gd name="T32" fmla="*/ 16 w 409"/>
                  <a:gd name="T33" fmla="*/ 295 h 386"/>
                  <a:gd name="T34" fmla="*/ 0 w 409"/>
                  <a:gd name="T35" fmla="*/ 272 h 386"/>
                  <a:gd name="T36" fmla="*/ 19 w 409"/>
                  <a:gd name="T37" fmla="*/ 250 h 386"/>
                  <a:gd name="T38" fmla="*/ 46 w 409"/>
                  <a:gd name="T39" fmla="*/ 240 h 386"/>
                  <a:gd name="T40" fmla="*/ 80 w 409"/>
                  <a:gd name="T41" fmla="*/ 253 h 386"/>
                  <a:gd name="T42" fmla="*/ 125 w 409"/>
                  <a:gd name="T43" fmla="*/ 31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386">
                    <a:moveTo>
                      <a:pt x="125" y="310"/>
                    </a:moveTo>
                    <a:cubicBezTo>
                      <a:pt x="144" y="270"/>
                      <a:pt x="165" y="233"/>
                      <a:pt x="186" y="198"/>
                    </a:cubicBezTo>
                    <a:cubicBezTo>
                      <a:pt x="207" y="161"/>
                      <a:pt x="228" y="129"/>
                      <a:pt x="252" y="96"/>
                    </a:cubicBezTo>
                    <a:cubicBezTo>
                      <a:pt x="276" y="64"/>
                      <a:pt x="295" y="42"/>
                      <a:pt x="308" y="29"/>
                    </a:cubicBezTo>
                    <a:cubicBezTo>
                      <a:pt x="321" y="19"/>
                      <a:pt x="329" y="12"/>
                      <a:pt x="334" y="9"/>
                    </a:cubicBezTo>
                    <a:cubicBezTo>
                      <a:pt x="340" y="7"/>
                      <a:pt x="350" y="4"/>
                      <a:pt x="366" y="2"/>
                    </a:cubicBezTo>
                    <a:cubicBezTo>
                      <a:pt x="385" y="0"/>
                      <a:pt x="395" y="0"/>
                      <a:pt x="401" y="0"/>
                    </a:cubicBezTo>
                    <a:cubicBezTo>
                      <a:pt x="406" y="0"/>
                      <a:pt x="409" y="2"/>
                      <a:pt x="409" y="4"/>
                    </a:cubicBezTo>
                    <a:cubicBezTo>
                      <a:pt x="409" y="4"/>
                      <a:pt x="406" y="7"/>
                      <a:pt x="406" y="9"/>
                    </a:cubicBezTo>
                    <a:cubicBezTo>
                      <a:pt x="403" y="9"/>
                      <a:pt x="401" y="14"/>
                      <a:pt x="393" y="19"/>
                    </a:cubicBezTo>
                    <a:cubicBezTo>
                      <a:pt x="358" y="49"/>
                      <a:pt x="321" y="94"/>
                      <a:pt x="281" y="151"/>
                    </a:cubicBezTo>
                    <a:cubicBezTo>
                      <a:pt x="242" y="208"/>
                      <a:pt x="207" y="270"/>
                      <a:pt x="178" y="332"/>
                    </a:cubicBezTo>
                    <a:cubicBezTo>
                      <a:pt x="167" y="357"/>
                      <a:pt x="160" y="374"/>
                      <a:pt x="157" y="379"/>
                    </a:cubicBezTo>
                    <a:cubicBezTo>
                      <a:pt x="152" y="384"/>
                      <a:pt x="138" y="386"/>
                      <a:pt x="117" y="386"/>
                    </a:cubicBezTo>
                    <a:cubicBezTo>
                      <a:pt x="101" y="386"/>
                      <a:pt x="93" y="384"/>
                      <a:pt x="88" y="382"/>
                    </a:cubicBezTo>
                    <a:cubicBezTo>
                      <a:pt x="85" y="379"/>
                      <a:pt x="80" y="372"/>
                      <a:pt x="69" y="357"/>
                    </a:cubicBezTo>
                    <a:cubicBezTo>
                      <a:pt x="53" y="334"/>
                      <a:pt x="38" y="315"/>
                      <a:pt x="16" y="295"/>
                    </a:cubicBezTo>
                    <a:cubicBezTo>
                      <a:pt x="6" y="285"/>
                      <a:pt x="0" y="277"/>
                      <a:pt x="0" y="272"/>
                    </a:cubicBezTo>
                    <a:cubicBezTo>
                      <a:pt x="0" y="265"/>
                      <a:pt x="8" y="258"/>
                      <a:pt x="19" y="250"/>
                    </a:cubicBezTo>
                    <a:cubicBezTo>
                      <a:pt x="30" y="243"/>
                      <a:pt x="38" y="240"/>
                      <a:pt x="46" y="240"/>
                    </a:cubicBezTo>
                    <a:cubicBezTo>
                      <a:pt x="56" y="240"/>
                      <a:pt x="67" y="243"/>
                      <a:pt x="80" y="253"/>
                    </a:cubicBezTo>
                    <a:cubicBezTo>
                      <a:pt x="93" y="262"/>
                      <a:pt x="109" y="282"/>
                      <a:pt x="125" y="3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srgbClr val="FF0054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BF7B3542-AB8B-4F7F-A345-24292327E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394" y="2228670"/>
                <a:ext cx="228003" cy="228002"/>
              </a:xfrm>
              <a:custGeom>
                <a:avLst/>
                <a:gdLst>
                  <a:gd name="T0" fmla="*/ 390 w 430"/>
                  <a:gd name="T1" fmla="*/ 387 h 430"/>
                  <a:gd name="T2" fmla="*/ 387 w 430"/>
                  <a:gd name="T3" fmla="*/ 390 h 430"/>
                  <a:gd name="T4" fmla="*/ 42 w 430"/>
                  <a:gd name="T5" fmla="*/ 390 h 430"/>
                  <a:gd name="T6" fmla="*/ 40 w 430"/>
                  <a:gd name="T7" fmla="*/ 387 h 430"/>
                  <a:gd name="T8" fmla="*/ 40 w 430"/>
                  <a:gd name="T9" fmla="*/ 43 h 430"/>
                  <a:gd name="T10" fmla="*/ 42 w 430"/>
                  <a:gd name="T11" fmla="*/ 40 h 430"/>
                  <a:gd name="T12" fmla="*/ 305 w 430"/>
                  <a:gd name="T13" fmla="*/ 40 h 430"/>
                  <a:gd name="T14" fmla="*/ 340 w 430"/>
                  <a:gd name="T15" fmla="*/ 0 h 430"/>
                  <a:gd name="T16" fmla="*/ 42 w 430"/>
                  <a:gd name="T17" fmla="*/ 0 h 430"/>
                  <a:gd name="T18" fmla="*/ 0 w 430"/>
                  <a:gd name="T19" fmla="*/ 43 h 430"/>
                  <a:gd name="T20" fmla="*/ 0 w 430"/>
                  <a:gd name="T21" fmla="*/ 387 h 430"/>
                  <a:gd name="T22" fmla="*/ 42 w 430"/>
                  <a:gd name="T23" fmla="*/ 430 h 430"/>
                  <a:gd name="T24" fmla="*/ 387 w 430"/>
                  <a:gd name="T25" fmla="*/ 430 h 430"/>
                  <a:gd name="T26" fmla="*/ 430 w 430"/>
                  <a:gd name="T27" fmla="*/ 387 h 430"/>
                  <a:gd name="T28" fmla="*/ 430 w 430"/>
                  <a:gd name="T29" fmla="*/ 84 h 430"/>
                  <a:gd name="T30" fmla="*/ 426 w 430"/>
                  <a:gd name="T31" fmla="*/ 68 h 430"/>
                  <a:gd name="T32" fmla="*/ 390 w 430"/>
                  <a:gd name="T33" fmla="*/ 112 h 430"/>
                  <a:gd name="T34" fmla="*/ 390 w 430"/>
                  <a:gd name="T35" fmla="*/ 387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0" h="430">
                    <a:moveTo>
                      <a:pt x="390" y="387"/>
                    </a:moveTo>
                    <a:cubicBezTo>
                      <a:pt x="390" y="389"/>
                      <a:pt x="388" y="390"/>
                      <a:pt x="387" y="390"/>
                    </a:cubicBezTo>
                    <a:cubicBezTo>
                      <a:pt x="42" y="390"/>
                      <a:pt x="42" y="390"/>
                      <a:pt x="42" y="390"/>
                    </a:cubicBezTo>
                    <a:cubicBezTo>
                      <a:pt x="41" y="390"/>
                      <a:pt x="40" y="389"/>
                      <a:pt x="40" y="387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2"/>
                      <a:pt x="41" y="40"/>
                      <a:pt x="42" y="40"/>
                    </a:cubicBezTo>
                    <a:cubicBezTo>
                      <a:pt x="305" y="40"/>
                      <a:pt x="305" y="40"/>
                      <a:pt x="305" y="40"/>
                    </a:cubicBezTo>
                    <a:cubicBezTo>
                      <a:pt x="319" y="22"/>
                      <a:pt x="331" y="9"/>
                      <a:pt x="34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11"/>
                      <a:pt x="19" y="430"/>
                      <a:pt x="42" y="430"/>
                    </a:cubicBezTo>
                    <a:cubicBezTo>
                      <a:pt x="387" y="430"/>
                      <a:pt x="387" y="430"/>
                      <a:pt x="387" y="430"/>
                    </a:cubicBezTo>
                    <a:cubicBezTo>
                      <a:pt x="410" y="430"/>
                      <a:pt x="430" y="411"/>
                      <a:pt x="430" y="387"/>
                    </a:cubicBezTo>
                    <a:cubicBezTo>
                      <a:pt x="430" y="84"/>
                      <a:pt x="430" y="84"/>
                      <a:pt x="430" y="84"/>
                    </a:cubicBezTo>
                    <a:cubicBezTo>
                      <a:pt x="430" y="79"/>
                      <a:pt x="428" y="73"/>
                      <a:pt x="426" y="68"/>
                    </a:cubicBezTo>
                    <a:cubicBezTo>
                      <a:pt x="414" y="82"/>
                      <a:pt x="402" y="96"/>
                      <a:pt x="390" y="112"/>
                    </a:cubicBezTo>
                    <a:lnTo>
                      <a:pt x="390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srgbClr val="5988F1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KoPub돋움체 Bold" panose="00000800000000000000" pitchFamily="2" charset="-127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5E360-7D91-40F4-B52A-C306992AB031}"/>
                </a:ext>
              </a:extLst>
            </p:cNvPr>
            <p:cNvSpPr txBox="1"/>
            <p:nvPr/>
          </p:nvSpPr>
          <p:spPr>
            <a:xfrm>
              <a:off x="731189" y="1837062"/>
              <a:ext cx="841577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69E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임시레이어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9E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B4A5E0-37A3-4F13-9A15-53B2CF3933F1}"/>
              </a:ext>
            </a:extLst>
          </p:cNvPr>
          <p:cNvSpPr txBox="1"/>
          <p:nvPr/>
        </p:nvSpPr>
        <p:spPr>
          <a:xfrm>
            <a:off x="485775" y="667829"/>
            <a:ext cx="24525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(1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편집 데이터 셋 구축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71ED4F-625B-46D9-AE62-602F2B39CEDF}"/>
              </a:ext>
            </a:extLst>
          </p:cNvPr>
          <p:cNvSpPr txBox="1"/>
          <p:nvPr/>
        </p:nvSpPr>
        <p:spPr>
          <a:xfrm>
            <a:off x="9213779" y="744773"/>
            <a:ext cx="9922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작업내용 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47F10-F6EF-430C-AD74-9BD46050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3" y="3074180"/>
            <a:ext cx="5491997" cy="386544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CC9247B-1359-456C-9C71-198C47D12B15}"/>
              </a:ext>
            </a:extLst>
          </p:cNvPr>
          <p:cNvSpPr txBox="1"/>
          <p:nvPr/>
        </p:nvSpPr>
        <p:spPr>
          <a:xfrm>
            <a:off x="603785" y="1711621"/>
            <a:ext cx="53860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작업준비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B6F506-8A47-46BC-9130-83E640F82376}"/>
              </a:ext>
            </a:extLst>
          </p:cNvPr>
          <p:cNvSpPr txBox="1"/>
          <p:nvPr/>
        </p:nvSpPr>
        <p:spPr>
          <a:xfrm>
            <a:off x="603785" y="2262382"/>
            <a:ext cx="92172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생성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953FCED-CAE7-48AF-96E2-ED20979890E4}"/>
              </a:ext>
            </a:extLst>
          </p:cNvPr>
          <p:cNvCxnSpPr>
            <a:cxnSpLocks/>
          </p:cNvCxnSpPr>
          <p:nvPr/>
        </p:nvCxnSpPr>
        <p:spPr>
          <a:xfrm>
            <a:off x="484350" y="2103002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C57CEBED-FFC2-4836-89AD-E6E47F02308C}"/>
              </a:ext>
            </a:extLst>
          </p:cNvPr>
          <p:cNvCxnSpPr>
            <a:cxnSpLocks/>
          </p:cNvCxnSpPr>
          <p:nvPr/>
        </p:nvCxnSpPr>
        <p:spPr>
          <a:xfrm>
            <a:off x="484350" y="2653763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BD6CC32-927B-4B88-9D46-535483BBC3AB}"/>
              </a:ext>
            </a:extLst>
          </p:cNvPr>
          <p:cNvCxnSpPr>
            <a:cxnSpLocks/>
          </p:cNvCxnSpPr>
          <p:nvPr/>
        </p:nvCxnSpPr>
        <p:spPr>
          <a:xfrm>
            <a:off x="484350" y="3204524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3C5C932-1CDE-4130-B226-5EC151D7254A}"/>
              </a:ext>
            </a:extLst>
          </p:cNvPr>
          <p:cNvCxnSpPr>
            <a:cxnSpLocks/>
          </p:cNvCxnSpPr>
          <p:nvPr/>
        </p:nvCxnSpPr>
        <p:spPr>
          <a:xfrm>
            <a:off x="484350" y="3755285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C9A019-35B6-471C-A3B8-B20813391A1E}"/>
              </a:ext>
            </a:extLst>
          </p:cNvPr>
          <p:cNvCxnSpPr>
            <a:cxnSpLocks/>
          </p:cNvCxnSpPr>
          <p:nvPr/>
        </p:nvCxnSpPr>
        <p:spPr>
          <a:xfrm>
            <a:off x="484350" y="4306046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3AAAAA5-4375-4641-80DC-1FE74B81D00A}"/>
              </a:ext>
            </a:extLst>
          </p:cNvPr>
          <p:cNvCxnSpPr>
            <a:cxnSpLocks/>
          </p:cNvCxnSpPr>
          <p:nvPr/>
        </p:nvCxnSpPr>
        <p:spPr>
          <a:xfrm>
            <a:off x="484350" y="4856807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FFF2495-70DA-42BF-B5FB-D4E5A63EC4FC}"/>
              </a:ext>
            </a:extLst>
          </p:cNvPr>
          <p:cNvCxnSpPr>
            <a:cxnSpLocks/>
          </p:cNvCxnSpPr>
          <p:nvPr/>
        </p:nvCxnSpPr>
        <p:spPr>
          <a:xfrm>
            <a:off x="484350" y="5407568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D4CAF1F-4B02-40B7-984F-91826D816E9B}"/>
              </a:ext>
            </a:extLst>
          </p:cNvPr>
          <p:cNvCxnSpPr>
            <a:cxnSpLocks/>
          </p:cNvCxnSpPr>
          <p:nvPr/>
        </p:nvCxnSpPr>
        <p:spPr>
          <a:xfrm>
            <a:off x="484350" y="5958329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122B584-5182-41E5-BF7F-EF8E37DCFE87}"/>
              </a:ext>
            </a:extLst>
          </p:cNvPr>
          <p:cNvCxnSpPr>
            <a:cxnSpLocks/>
          </p:cNvCxnSpPr>
          <p:nvPr/>
        </p:nvCxnSpPr>
        <p:spPr>
          <a:xfrm>
            <a:off x="484350" y="6509090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24BC00-3087-4930-9DCD-D2A75132D299}"/>
              </a:ext>
            </a:extLst>
          </p:cNvPr>
          <p:cNvCxnSpPr>
            <a:cxnSpLocks/>
          </p:cNvCxnSpPr>
          <p:nvPr/>
        </p:nvCxnSpPr>
        <p:spPr>
          <a:xfrm>
            <a:off x="484350" y="7059851"/>
            <a:ext cx="1076114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684812B-8CF7-4809-8443-31E7F73E692D}"/>
              </a:ext>
            </a:extLst>
          </p:cNvPr>
          <p:cNvSpPr txBox="1"/>
          <p:nvPr/>
        </p:nvSpPr>
        <p:spPr>
          <a:xfrm>
            <a:off x="603785" y="2813143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5D1ABDA-6666-45C5-8CA8-BEE1A6DC617A}"/>
              </a:ext>
            </a:extLst>
          </p:cNvPr>
          <p:cNvSpPr txBox="1"/>
          <p:nvPr/>
        </p:nvSpPr>
        <p:spPr>
          <a:xfrm>
            <a:off x="603785" y="3363904"/>
            <a:ext cx="66043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인서트</a:t>
            </a:r>
          </a:p>
        </p:txBody>
      </p:sp>
    </p:spTree>
    <p:extLst>
      <p:ext uri="{BB962C8B-B14F-4D97-AF65-F5344CB8AC3E}">
        <p14:creationId xmlns:p14="http://schemas.microsoft.com/office/powerpoint/2010/main" val="21974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9EBEE"/>
        </a:solidFill>
        <a:ln>
          <a:noFill/>
        </a:ln>
      </a:spPr>
      <a:bodyPr rtlCol="0" anchor="ctr"/>
      <a:lstStyle>
        <a:defPPr algn="ctr">
          <a:defRPr sz="140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KoPub돋움체 Medium" panose="00000600000000000000" pitchFamily="2" charset="-127"/>
            <a:ea typeface="KoPub돋움체 Medium" panose="00000600000000000000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 anchor="ctr">
        <a:spAutoFit/>
      </a:bodyPr>
      <a:lstStyle>
        <a:defPPr algn="l">
          <a:defRPr sz="110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KoPub돋움체 Medium" panose="00000600000000000000" pitchFamily="2" charset="-127"/>
            <a:ea typeface="KoPub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5392</TotalTime>
  <Words>3694</Words>
  <Application>Microsoft Office PowerPoint</Application>
  <PresentationFormat>사용자 지정</PresentationFormat>
  <Paragraphs>857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HG꼬딕씨 80g</vt:lpstr>
      <vt:lpstr>KoPub돋움체 Bold</vt:lpstr>
      <vt:lpstr>KoPub돋움체 Light</vt:lpstr>
      <vt:lpstr>KoPub돋움체 Medium</vt:lpstr>
      <vt:lpstr>KoPub바탕체 Bold</vt:lpstr>
      <vt:lpstr>맑은 고딕</vt:lpstr>
      <vt:lpstr>에스코어 드림 2 ExtraLight</vt:lpstr>
      <vt:lpstr>에스코어 드림 3 Light</vt:lpstr>
      <vt:lpstr>에스코어 드림 4 Regular</vt:lpstr>
      <vt:lpstr>에스코어 드림 7 ExtraBold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ui_sh</dc:creator>
  <cp:lastModifiedBy>Donghyuk Woo</cp:lastModifiedBy>
  <cp:revision>440</cp:revision>
  <dcterms:created xsi:type="dcterms:W3CDTF">2020-11-24T01:49:54Z</dcterms:created>
  <dcterms:modified xsi:type="dcterms:W3CDTF">2021-07-16T08:23:19Z</dcterms:modified>
</cp:coreProperties>
</file>